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4"/>
  </p:notesMasterIdLst>
  <p:sldIdLst>
    <p:sldId id="309" r:id="rId5"/>
    <p:sldId id="256" r:id="rId6"/>
    <p:sldId id="282" r:id="rId7"/>
    <p:sldId id="347" r:id="rId8"/>
    <p:sldId id="340" r:id="rId9"/>
    <p:sldId id="337" r:id="rId10"/>
    <p:sldId id="338" r:id="rId11"/>
    <p:sldId id="351" r:id="rId12"/>
    <p:sldId id="292" r:id="rId13"/>
    <p:sldId id="346" r:id="rId14"/>
    <p:sldId id="349" r:id="rId15"/>
    <p:sldId id="352" r:id="rId16"/>
    <p:sldId id="345" r:id="rId17"/>
    <p:sldId id="341" r:id="rId18"/>
    <p:sldId id="342" r:id="rId19"/>
    <p:sldId id="334" r:id="rId20"/>
    <p:sldId id="339" r:id="rId21"/>
    <p:sldId id="350" r:id="rId22"/>
    <p:sldId id="264" r:id="rId23"/>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1" autoAdjust="0"/>
    <p:restoredTop sz="75646" autoAdjust="0"/>
  </p:normalViewPr>
  <p:slideViewPr>
    <p:cSldViewPr snapToGrid="0" showGuides="1">
      <p:cViewPr varScale="1">
        <p:scale>
          <a:sx n="64" d="100"/>
          <a:sy n="64" d="100"/>
        </p:scale>
        <p:origin x="1264" y="168"/>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15/01/2024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‹N°›</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539A0A48-EDB1-4AFE-B1B7-10CE2A416496}" type="slidenum">
              <a:rPr lang="en-GB" smtClean="0"/>
              <a:t>2</a:t>
            </a:fld>
            <a:endParaRPr lang="en-GB"/>
          </a:p>
        </p:txBody>
      </p:sp>
    </p:spTree>
    <p:extLst>
      <p:ext uri="{BB962C8B-B14F-4D97-AF65-F5344CB8AC3E}">
        <p14:creationId xmlns:p14="http://schemas.microsoft.com/office/powerpoint/2010/main" val="4003715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4147F-ED97-47AF-A1B3-C82A179CF7F3}" type="datetime1">
              <a:rPr lang="nl-NL" smtClean="0"/>
              <a:t>15-01-2024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‹N°›</a:t>
            </a:fld>
            <a:endParaRPr lang="en-GB"/>
          </a:p>
        </p:txBody>
      </p:sp>
      <p:pic>
        <p:nvPicPr>
          <p:cNvPr id="9" name="Logo Larg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09518" y="2275285"/>
            <a:ext cx="5462027"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5" name="Tijdelijke aanduiding voor tekst 4"/>
          <p:cNvSpPr>
            <a:spLocks noGrp="1"/>
          </p:cNvSpPr>
          <p:nvPr>
            <p:ph type="body" sz="quarter" idx="10" hasCustomPrompt="1"/>
          </p:nvPr>
        </p:nvSpPr>
        <p:spPr bwMode="white">
          <a:xfrm>
            <a:off x="9215999" y="3095999"/>
            <a:ext cx="7257600" cy="2151119"/>
          </a:xfrm>
        </p:spPr>
        <p:txBody>
          <a:bodyPr>
            <a:normAutofit/>
          </a:bodyPr>
          <a:lstStyle>
            <a:lvl1pPr marL="0" indent="0">
              <a:lnSpc>
                <a:spcPts val="3500"/>
              </a:lnSpc>
              <a:buNone/>
              <a:defRPr sz="2400">
                <a:solidFill>
                  <a:schemeClr val="bg1"/>
                </a:solidFill>
              </a:defRPr>
            </a:lvl1pPr>
          </a:lstStyle>
          <a:p>
            <a:pPr lvl="0"/>
            <a:r>
              <a:rPr lang="nl-NL" dirty="0"/>
              <a:t>Klik om de namen van </a:t>
            </a:r>
            <a:r>
              <a:rPr lang="nl-NL" dirty="0" err="1"/>
              <a:t>social</a:t>
            </a:r>
            <a:r>
              <a:rPr lang="nl-NL" dirty="0"/>
              <a:t> media in te typen</a:t>
            </a:r>
          </a:p>
        </p:txBody>
      </p:sp>
      <p:sp>
        <p:nvSpPr>
          <p:cNvPr id="2" name="Title 1"/>
          <p:cNvSpPr>
            <a:spLocks noGrp="1"/>
          </p:cNvSpPr>
          <p:nvPr>
            <p:ph type="ctrTitle" hasCustomPrompt="1"/>
          </p:nvPr>
        </p:nvSpPr>
        <p:spPr bwMode="white">
          <a:xfrm>
            <a:off x="1291074" y="1743240"/>
            <a:ext cx="7419544" cy="5769600"/>
          </a:xfrm>
        </p:spPr>
        <p:txBody>
          <a:bodyPr anchor="t" anchorCtr="0">
            <a:noAutofit/>
          </a:bodyPr>
          <a:lstStyle>
            <a:lvl1pPr algn="l" defTabSz="542925">
              <a:lnSpc>
                <a:spcPts val="3500"/>
              </a:lnSpc>
              <a:defRPr sz="2500" u="none" cap="none" baseline="0">
                <a:solidFill>
                  <a:schemeClr val="bg1"/>
                </a:solidFill>
                <a:uFill>
                  <a:solidFill>
                    <a:schemeClr val="bg1"/>
                  </a:solidFill>
                </a:uFill>
                <a:latin typeface="+mn-lt"/>
              </a:defRPr>
            </a:lvl1pPr>
          </a:lstStyle>
          <a:p>
            <a:r>
              <a:rPr lang="nl-BE" noProof="0" dirty="0"/>
              <a:t>Klik om de gegevens van de presentator in </a:t>
            </a:r>
            <a:r>
              <a:rPr lang="nl-BE" noProof="0"/>
              <a:t>te typen</a:t>
            </a:r>
            <a:endParaRPr lang="nl-BE"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Afbeelding 8">
            <a:extLst>
              <a:ext uri="{FF2B5EF4-FFF2-40B4-BE49-F238E27FC236}">
                <a16:creationId xmlns:a16="http://schemas.microsoft.com/office/drawing/2014/main" id="{FC5892AE-9794-453B-B25F-986FD931BB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4179598" cy="1393200"/>
          </a:xfrm>
          <a:prstGeom prst="rect">
            <a:avLst/>
          </a:prstGeom>
        </p:spPr>
      </p:pic>
    </p:spTree>
    <p:extLst>
      <p:ext uri="{BB962C8B-B14F-4D97-AF65-F5344CB8AC3E}">
        <p14:creationId xmlns:p14="http://schemas.microsoft.com/office/powerpoint/2010/main" val="31037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NL" noProof="0"/>
              <a:t>Klik om stijl te bewerken</a:t>
            </a:r>
            <a:endParaRPr lang="nl-BE"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baseline="0">
                <a:solidFill>
                  <a:schemeClr val="accent1"/>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nl-BE" noProof="0" dirty="0"/>
              <a:t>Klik om de ondertitel / presentator / datum [</a:t>
            </a:r>
            <a:r>
              <a:rPr lang="nl-BE" noProof="0" dirty="0" err="1"/>
              <a:t>dd</a:t>
            </a:r>
            <a:r>
              <a:rPr lang="nl-BE" noProof="0" dirty="0"/>
              <a:t>-mm-</a:t>
            </a:r>
            <a:r>
              <a:rPr lang="nl-BE" noProof="0" dirty="0" err="1"/>
              <a:t>yyyy</a:t>
            </a:r>
            <a:r>
              <a:rPr lang="nl-BE" noProof="0" dirty="0"/>
              <a:t>] te maken</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rganisation Placeholder"/>
          <p:cNvSpPr>
            <a:spLocks noGrp="1"/>
          </p:cNvSpPr>
          <p:nvPr>
            <p:ph type="body" sz="quarter" idx="10" hasCustomPrompt="1"/>
          </p:nvPr>
        </p:nvSpPr>
        <p:spPr bwMode="white">
          <a:xfrm>
            <a:off x="8564451" y="388531"/>
            <a:ext cx="8293993" cy="540000"/>
          </a:xfrm>
        </p:spPr>
        <p:txBody>
          <a:bodyPr anchor="b" anchorCtr="0">
            <a:normAutofit/>
          </a:bodyPr>
          <a:lstStyle>
            <a:lvl1pPr marL="0" indent="0">
              <a:lnSpc>
                <a:spcPts val="1700"/>
              </a:lnSpc>
              <a:buNone/>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uFill>
                  <a:solidFill>
                    <a:schemeClr val="bg1"/>
                  </a:solidFill>
                </a:uFill>
              </a:defRPr>
            </a:lvl2pPr>
          </a:lstStyle>
          <a:p>
            <a:pPr lvl="0"/>
            <a:r>
              <a:rPr lang="nl-BE" noProof="0" dirty="0"/>
              <a:t>Klik om de organisatie stijlen te bewerken</a:t>
            </a:r>
          </a:p>
          <a:p>
            <a:pPr lvl="1"/>
            <a:r>
              <a:rPr lang="nl-BE" noProof="0"/>
              <a:t>tweede niveau</a:t>
            </a:r>
            <a:endParaRPr lang="nl-BE" noProof="0" dirty="0"/>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nl-BE" noProof="0" dirty="0"/>
              <a:t>Partnerlogo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nl-BE" noProof="0" dirty="0"/>
              <a:t>Partnerlogo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nl-BE" noProof="0" dirty="0"/>
              <a:t>Partnerlogo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nl-BE" noProof="0" dirty="0"/>
              <a:t>Partnerlogo 4</a:t>
            </a:r>
          </a:p>
        </p:txBody>
      </p:sp>
      <p:sp>
        <p:nvSpPr>
          <p:cNvPr id="5" name="Rectangle 4"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a:extLst>
              <a:ext uri="{FF2B5EF4-FFF2-40B4-BE49-F238E27FC236}">
                <a16:creationId xmlns:a16="http://schemas.microsoft.com/office/drawing/2014/main" id="{EEE73C0F-9A00-4AE6-8439-D628BBC8F4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00" y="0"/>
            <a:ext cx="4179598" cy="1393200"/>
          </a:xfrm>
          <a:prstGeom prst="rect">
            <a:avLst/>
          </a:prstGeom>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nl-BE" noProof="0" dirty="0"/>
              <a:t>klik om een hoofdstuktitel te maken.</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a:t>
            </a:fld>
            <a:endParaRPr lang="nl-BE" noProof="0" dirty="0"/>
          </a:p>
        </p:txBody>
      </p:sp>
      <p:sp>
        <p:nvSpPr>
          <p:cNvPr id="10" name="Rectangle 9" hidden="1"/>
          <p:cNvSpPr/>
          <p:nvPr userDrawn="1"/>
        </p:nvSpPr>
        <p:spPr>
          <a:xfrm>
            <a:off x="914400" y="464400"/>
            <a:ext cx="15560040" cy="464400"/>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3" name="Content Placeholder 2"/>
          <p:cNvSpPr>
            <a:spLocks noGrp="1"/>
          </p:cNvSpPr>
          <p:nvPr>
            <p:ph idx="1" hasCustomPrompt="1"/>
          </p:nvPr>
        </p:nvSpPr>
        <p:spPr>
          <a:xfrm>
            <a:off x="835825" y="1194364"/>
            <a:ext cx="15699575" cy="6696000"/>
          </a:xfrm>
        </p:spPr>
        <p:txBody>
          <a:bodyPr/>
          <a:lstStyle>
            <a:lvl1pPr defTabSz="457200">
              <a:lnSpc>
                <a:spcPct val="120000"/>
              </a:lnSpc>
              <a:defRPr/>
            </a:lvl1pPr>
            <a:lvl2pPr>
              <a:lnSpc>
                <a:spcPct val="120000"/>
              </a:lnSpc>
              <a:defRPr/>
            </a:lvl2pPr>
            <a:lvl3pPr defTabSz="457200">
              <a:lnSpc>
                <a:spcPct val="120000"/>
              </a:lnSpc>
              <a:defRPr/>
            </a:lvl3pPr>
            <a:lvl4pPr marL="2328863" indent="-550863" defTabSz="1912938">
              <a:lnSpc>
                <a:spcPct val="120000"/>
              </a:lnSpc>
              <a:tabLst/>
              <a:defRPr/>
            </a:lvl4pPr>
            <a:lvl5pPr marL="2962275" indent="-442913" defTabSz="457200">
              <a:lnSpc>
                <a:spcPct val="120000"/>
              </a:lnSpc>
              <a:buFont typeface="Arial" panose="020B0604020202020204" pitchFamily="34" charset="0"/>
              <a:buChar char="̶"/>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a:p>
            <a:pPr lvl="3"/>
            <a:r>
              <a:rPr lang="nl-BE" noProof="0" dirty="0" err="1"/>
              <a:t>Fourth</a:t>
            </a:r>
            <a:r>
              <a:rPr lang="nl-BE" noProof="0" dirty="0"/>
              <a:t> level</a:t>
            </a:r>
          </a:p>
          <a:p>
            <a:pPr lvl="4"/>
            <a:r>
              <a:rPr lang="nl-BE" noProof="0" dirty="0" err="1"/>
              <a:t>Fifth</a:t>
            </a:r>
            <a:r>
              <a:rPr lang="nl-BE" noProof="0" dirty="0"/>
              <a:t> level</a:t>
            </a:r>
          </a:p>
        </p:txBody>
      </p:sp>
      <p:sp>
        <p:nvSpPr>
          <p:cNvPr id="4" name="Date Placeholder 3"/>
          <p:cNvSpPr>
            <a:spLocks noGrp="1"/>
          </p:cNvSpPr>
          <p:nvPr>
            <p:ph type="dt" sz="half" idx="10"/>
          </p:nvPr>
        </p:nvSpPr>
        <p:spPr/>
        <p:txBody>
          <a:bodyPr/>
          <a:lstStyle/>
          <a:p>
            <a:fld id="{25470885-0B31-4E06-AE71-7E16801F2838}" type="datetime1">
              <a:rPr lang="nl-BE" noProof="0" smtClean="0"/>
              <a:t>15/01/2024</a:t>
            </a:fld>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6" name="Slide Number Placeholder 5"/>
          <p:cNvSpPr>
            <a:spLocks noGrp="1"/>
          </p:cNvSpPr>
          <p:nvPr>
            <p:ph type="sldNum" sz="quarter" idx="12"/>
          </p:nvPr>
        </p:nvSpPr>
        <p:spPr/>
        <p:txBody>
          <a:bodyPr/>
          <a:lstStyle/>
          <a:p>
            <a:fld id="{7AE184E0-0BD4-4705-A12B-9B71DDE63301}" type="slidenum">
              <a:rPr lang="nl-BE" noProof="0" smtClean="0"/>
              <a:t>‹N°›</a:t>
            </a:fld>
            <a:endParaRPr lang="nl-BE"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4" name="Date Placeholder 3"/>
          <p:cNvSpPr>
            <a:spLocks noGrp="1"/>
          </p:cNvSpPr>
          <p:nvPr>
            <p:ph type="dt" sz="half" idx="10"/>
          </p:nvPr>
        </p:nvSpPr>
        <p:spPr/>
        <p:txBody>
          <a:bodyPr/>
          <a:lstStyle/>
          <a:p>
            <a:fld id="{E7410F60-8C93-4C37-B51A-4DDAE36F7E9B}" type="datetime1">
              <a:rPr lang="nl-BE" noProof="0" smtClean="0"/>
              <a:t>15/01/2024</a:t>
            </a:fld>
            <a:endParaRPr lang="nl-BE" noProof="0" dirty="0"/>
          </a:p>
        </p:txBody>
      </p:sp>
      <p:sp>
        <p:nvSpPr>
          <p:cNvPr id="5" name="Footer Placeholder 4"/>
          <p:cNvSpPr>
            <a:spLocks noGrp="1"/>
          </p:cNvSpPr>
          <p:nvPr>
            <p:ph type="ftr" sz="quarter" idx="11"/>
          </p:nvPr>
        </p:nvSpPr>
        <p:spPr/>
        <p:txBody>
          <a:bodyPr/>
          <a:lstStyle/>
          <a:p>
            <a:endParaRPr lang="nl-BE"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marL="85725" indent="0">
              <a:buNone/>
              <a:defRPr>
                <a:solidFill>
                  <a:schemeClr val="bg1">
                    <a:lumMod val="50000"/>
                  </a:schemeClr>
                </a:solidFill>
              </a:defRPr>
            </a:lvl1pPr>
          </a:lstStyle>
          <a:p>
            <a:r>
              <a:rPr lang="nl-BE"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a:t>
            </a:fld>
            <a:endParaRPr lang="nl-BE" noProof="0" dirty="0"/>
          </a:p>
        </p:txBody>
      </p:sp>
      <p:sp>
        <p:nvSpPr>
          <p:cNvPr id="12" name="Content Placeholder 2"/>
          <p:cNvSpPr>
            <a:spLocks noGrp="1"/>
          </p:cNvSpPr>
          <p:nvPr>
            <p:ph idx="1" hasCustomPrompt="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noProof="0"/>
              <a:t>Klik om stijl te bewerken</a:t>
            </a:r>
            <a:endParaRPr lang="nl-BE" noProof="0" dirty="0"/>
          </a:p>
        </p:txBody>
      </p:sp>
      <p:sp>
        <p:nvSpPr>
          <p:cNvPr id="3" name="Date Placeholder 2"/>
          <p:cNvSpPr>
            <a:spLocks noGrp="1"/>
          </p:cNvSpPr>
          <p:nvPr>
            <p:ph type="dt" sz="half" idx="10"/>
          </p:nvPr>
        </p:nvSpPr>
        <p:spPr/>
        <p:txBody>
          <a:bodyPr/>
          <a:lstStyle/>
          <a:p>
            <a:fld id="{656594B6-17DF-4759-A7A5-128AFEA77F2C}" type="datetime1">
              <a:rPr lang="nl-BE" noProof="0" smtClean="0"/>
              <a:t>15/01/2024</a:t>
            </a:fld>
            <a:endParaRPr lang="nl-BE" noProof="0" dirty="0"/>
          </a:p>
        </p:txBody>
      </p:sp>
      <p:sp>
        <p:nvSpPr>
          <p:cNvPr id="4" name="Footer Placeholder 3"/>
          <p:cNvSpPr>
            <a:spLocks noGrp="1"/>
          </p:cNvSpPr>
          <p:nvPr>
            <p:ph type="ftr" sz="quarter" idx="11"/>
          </p:nvPr>
        </p:nvSpPr>
        <p:spPr/>
        <p:txBody>
          <a:bodyPr/>
          <a:lstStyle/>
          <a:p>
            <a:endParaRPr lang="nl-BE" noProof="0" dirty="0"/>
          </a:p>
        </p:txBody>
      </p:sp>
      <p:sp>
        <p:nvSpPr>
          <p:cNvPr id="5" name="Slide Number Placeholder 4"/>
          <p:cNvSpPr>
            <a:spLocks noGrp="1"/>
          </p:cNvSpPr>
          <p:nvPr>
            <p:ph type="sldNum" sz="quarter" idx="12"/>
          </p:nvPr>
        </p:nvSpPr>
        <p:spPr/>
        <p:txBody>
          <a:bodyPr/>
          <a:lstStyle/>
          <a:p>
            <a:fld id="{7AE184E0-0BD4-4705-A12B-9B71DDE63301}" type="slidenum">
              <a:rPr lang="nl-BE" noProof="0" smtClean="0"/>
              <a:t>‹N°›</a:t>
            </a:fld>
            <a:endParaRPr lang="nl-BE"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marL="0"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81384-1200-4D40-BEF0-3A17A1F906F4}" type="datetime1">
              <a:rPr lang="nl-NL" noProof="0" smtClean="0"/>
              <a:t>15-01-2024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6" name="Picture Placeholder 5"/>
          <p:cNvSpPr>
            <a:spLocks noGrp="1"/>
          </p:cNvSpPr>
          <p:nvPr>
            <p:ph type="pic" sz="quarter" idx="12" hasCustomPrompt="1"/>
          </p:nvPr>
        </p:nvSpPr>
        <p:spPr>
          <a:xfrm>
            <a:off x="-1" y="0"/>
            <a:ext cx="17337600" cy="9753600"/>
          </a:xfrm>
        </p:spPr>
        <p:txBody>
          <a:bodyPr/>
          <a:lstStyle>
            <a:lvl1pPr marL="85725" indent="0">
              <a:buNone/>
              <a:defRPr>
                <a:solidFill>
                  <a:schemeClr val="bg1">
                    <a:lumMod val="50000"/>
                  </a:schemeClr>
                </a:solidFill>
              </a:defRPr>
            </a:lvl1pPr>
          </a:lstStyle>
          <a:p>
            <a:r>
              <a:rPr lang="nl-BE"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textbox over picture">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15-01-2024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p:nvPr>
        </p:nvSpPr>
        <p:spPr>
          <a:xfrm>
            <a:off x="914400" y="2691979"/>
            <a:ext cx="6764400" cy="5230800"/>
          </a:xfrm>
          <a:solidFill>
            <a:srgbClr val="1E64C8"/>
          </a:solidFill>
        </p:spPr>
        <p:txBody>
          <a:bodyPr anchor="b" anchorCtr="0">
            <a:noAutofit/>
          </a:bodyPr>
          <a:lstStyle>
            <a:lvl1pPr marL="85725" indent="0">
              <a:buNone/>
              <a:defRPr sz="10000" u="sng" cap="all" baseline="0">
                <a:solidFill>
                  <a:schemeClr val="bg1"/>
                </a:solidFill>
              </a:defRPr>
            </a:lvl1pPr>
            <a:lvl2pPr marL="984250" indent="-625475">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Tekststijl van het model bewerken</a:t>
            </a:r>
          </a:p>
        </p:txBody>
      </p:sp>
    </p:spTree>
    <p:extLst>
      <p:ext uri="{BB962C8B-B14F-4D97-AF65-F5344CB8AC3E}">
        <p14:creationId xmlns:p14="http://schemas.microsoft.com/office/powerpoint/2010/main" val="151663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ght blue textbox over pictur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876AD30-96E8-448B-B97A-24B00ADE12C5}"/>
              </a:ext>
            </a:extLst>
          </p:cNvPr>
          <p:cNvSpPr/>
          <p:nvPr userDrawn="1"/>
        </p:nvSpPr>
        <p:spPr>
          <a:xfrm>
            <a:off x="914400" y="0"/>
            <a:ext cx="16424275" cy="7898400"/>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noProof="0" dirty="0"/>
          </a:p>
        </p:txBody>
      </p:sp>
      <p:sp>
        <p:nvSpPr>
          <p:cNvPr id="6" name="Picture Placeholder 5"/>
          <p:cNvSpPr>
            <a:spLocks noGrp="1"/>
          </p:cNvSpPr>
          <p:nvPr>
            <p:ph type="pic" sz="quarter" idx="12" hasCustomPrompt="1"/>
          </p:nvPr>
        </p:nvSpPr>
        <p:spPr>
          <a:xfrm>
            <a:off x="914400" y="0"/>
            <a:ext cx="16424275" cy="7920000"/>
          </a:xfrm>
        </p:spPr>
        <p:txBody>
          <a:bodyPr/>
          <a:lstStyle>
            <a:lvl1pPr marL="85725" indent="0">
              <a:buNone/>
              <a:defRPr>
                <a:solidFill>
                  <a:schemeClr val="bg1">
                    <a:lumMod val="50000"/>
                  </a:schemeClr>
                </a:solidFill>
              </a:defRPr>
            </a:lvl1pPr>
          </a:lstStyle>
          <a:p>
            <a:r>
              <a:rPr lang="nl-BE" noProof="0"/>
              <a:t>Picture</a:t>
            </a:r>
            <a:endParaRPr lang="nl-BE" noProof="0" dirty="0"/>
          </a:p>
        </p:txBody>
      </p:sp>
      <p:sp>
        <p:nvSpPr>
          <p:cNvPr id="2" name="Date Placeholder 1"/>
          <p:cNvSpPr>
            <a:spLocks noGrp="1"/>
          </p:cNvSpPr>
          <p:nvPr>
            <p:ph type="dt" sz="half" idx="10"/>
          </p:nvPr>
        </p:nvSpPr>
        <p:spPr/>
        <p:txBody>
          <a:bodyPr/>
          <a:lstStyle/>
          <a:p>
            <a:fld id="{66A81384-1200-4D40-BEF0-3A17A1F906F4}" type="datetime1">
              <a:rPr lang="nl-NL" noProof="0" smtClean="0"/>
              <a:t>15-01-2024</a:t>
            </a:fld>
            <a:endParaRPr lang="nl-NL" noProof="0" dirty="0"/>
          </a:p>
        </p:txBody>
      </p:sp>
      <p:sp>
        <p:nvSpPr>
          <p:cNvPr id="3" name="Footer Placeholder 2"/>
          <p:cNvSpPr>
            <a:spLocks noGrp="1"/>
          </p:cNvSpPr>
          <p:nvPr>
            <p:ph type="ftr" sz="quarter" idx="11"/>
          </p:nvPr>
        </p:nvSpPr>
        <p:spPr/>
        <p:txBody>
          <a:bodyPr/>
          <a:lstStyle/>
          <a:p>
            <a:endParaRPr lang="nl-NL" noProof="0" dirty="0"/>
          </a:p>
        </p:txBody>
      </p:sp>
      <p:sp>
        <p:nvSpPr>
          <p:cNvPr id="8" name="Tijdelijke aanduiding voor tekst 7">
            <a:extLst>
              <a:ext uri="{FF2B5EF4-FFF2-40B4-BE49-F238E27FC236}">
                <a16:creationId xmlns:a16="http://schemas.microsoft.com/office/drawing/2014/main" id="{0301F6D1-3E66-4198-8305-F0FF1745CC94}"/>
              </a:ext>
            </a:extLst>
          </p:cNvPr>
          <p:cNvSpPr>
            <a:spLocks noGrp="1"/>
          </p:cNvSpPr>
          <p:nvPr>
            <p:ph type="body" sz="quarter" idx="13"/>
          </p:nvPr>
        </p:nvSpPr>
        <p:spPr>
          <a:xfrm>
            <a:off x="914399" y="1011602"/>
            <a:ext cx="7754938" cy="6908398"/>
          </a:xfrm>
          <a:solidFill>
            <a:srgbClr val="E9F0FA"/>
          </a:solidFill>
        </p:spPr>
        <p:txBody>
          <a:bodyPr>
            <a:normAutofit/>
          </a:bodyPr>
          <a:lstStyle>
            <a:lvl1pPr marL="85725" indent="0">
              <a:buNone/>
              <a:defRPr sz="5400" u="sng" cap="all" baseline="0">
                <a:solidFill>
                  <a:srgbClr val="1E64C8"/>
                </a:solidFill>
              </a:defRPr>
            </a:lvl1pPr>
            <a:lvl2pPr marL="984250" indent="-625475">
              <a:defRPr>
                <a:solidFill>
                  <a:srgbClr val="1E64C8"/>
                </a:solidFill>
              </a:defRPr>
            </a:lvl2pPr>
            <a:lvl3pPr>
              <a:defRPr>
                <a:solidFill>
                  <a:srgbClr val="1E64C8"/>
                </a:solidFill>
              </a:defRPr>
            </a:lvl3pPr>
            <a:lvl4pPr>
              <a:defRPr>
                <a:solidFill>
                  <a:srgbClr val="1E64C8"/>
                </a:solidFill>
              </a:defRPr>
            </a:lvl4pPr>
            <a:lvl5pPr>
              <a:defRPr>
                <a:solidFill>
                  <a:srgbClr val="1E64C8"/>
                </a:solidFill>
              </a:defRPr>
            </a:lvl5pPr>
          </a:lstStyle>
          <a:p>
            <a:pPr lvl="0"/>
            <a:r>
              <a:rPr lang="nl-NL"/>
              <a:t>Tekststijl van het model bewerken</a:t>
            </a:r>
          </a:p>
        </p:txBody>
      </p:sp>
    </p:spTree>
    <p:extLst>
      <p:ext uri="{BB962C8B-B14F-4D97-AF65-F5344CB8AC3E}">
        <p14:creationId xmlns:p14="http://schemas.microsoft.com/office/powerpoint/2010/main" val="332915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252000"/>
            <a:ext cx="15705282" cy="863693"/>
          </a:xfrm>
          <a:prstGeom prst="rect">
            <a:avLst/>
          </a:prstGeom>
        </p:spPr>
        <p:txBody>
          <a:bodyPr vert="horz" lIns="91440" tIns="45720" rIns="91440" bIns="45720" rtlCol="0" anchor="t" anchorCtr="0">
            <a:noAutofit/>
          </a:bodyPr>
          <a:lstStyle/>
          <a:p>
            <a:r>
              <a:rPr lang="nl-BE" noProof="0" dirty="0"/>
              <a:t>Klik om de stijl te bewerken</a:t>
            </a:r>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BE" noProof="0" dirty="0"/>
              <a:t>Click </a:t>
            </a:r>
            <a:r>
              <a:rPr lang="nl-BE" noProof="0" dirty="0" err="1"/>
              <a:t>to</a:t>
            </a:r>
            <a:r>
              <a:rPr lang="nl-BE" noProof="0" dirty="0"/>
              <a:t> </a:t>
            </a:r>
            <a:r>
              <a:rPr lang="nl-BE" noProof="0" dirty="0" err="1"/>
              <a:t>edit</a:t>
            </a:r>
            <a:r>
              <a:rPr lang="nl-BE" noProof="0" dirty="0"/>
              <a:t> Master </a:t>
            </a:r>
            <a:r>
              <a:rPr lang="nl-BE" noProof="0" dirty="0" err="1"/>
              <a:t>text</a:t>
            </a:r>
            <a:r>
              <a:rPr lang="nl-BE" noProof="0" dirty="0"/>
              <a:t> </a:t>
            </a:r>
            <a:r>
              <a:rPr lang="nl-BE" noProof="0" dirty="0" err="1"/>
              <a:t>styles</a:t>
            </a:r>
            <a:endParaRPr lang="nl-BE" noProof="0" dirty="0"/>
          </a:p>
          <a:p>
            <a:pPr lvl="1"/>
            <a:r>
              <a:rPr lang="nl-BE" noProof="0" dirty="0"/>
              <a:t>Second level</a:t>
            </a:r>
          </a:p>
          <a:p>
            <a:pPr lvl="2"/>
            <a:r>
              <a:rPr lang="nl-BE" noProof="0" dirty="0" err="1"/>
              <a:t>Third</a:t>
            </a:r>
            <a:r>
              <a:rPr lang="nl-BE" noProof="0" dirty="0"/>
              <a:t> level</a:t>
            </a:r>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FA870D1A-A3AB-4E9F-892E-C45B5A80FDBF}" type="datetime1">
              <a:rPr lang="nl-BE" noProof="0" smtClean="0"/>
              <a:t>15/01/2024</a:t>
            </a:fld>
            <a:endParaRPr lang="nl-BE"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nl-BE"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nl-BE" noProof="0" smtClean="0"/>
              <a:pPr/>
              <a:t>‹N°›</a:t>
            </a:fld>
            <a:endParaRPr lang="nl-BE" noProof="0" dirty="0"/>
          </a:p>
        </p:txBody>
      </p:sp>
      <p:sp>
        <p:nvSpPr>
          <p:cNvPr id="7" name="Title positioning box" hidden="1"/>
          <p:cNvSpPr/>
          <p:nvPr userDrawn="1"/>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userDrawn="1"/>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userDrawn="1"/>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83617" y="7906160"/>
            <a:ext cx="2308379" cy="1847440"/>
          </a:xfrm>
          <a:prstGeom prst="rect">
            <a:avLst/>
          </a:prstGeom>
        </p:spPr>
      </p:pic>
      <p:sp>
        <p:nvSpPr>
          <p:cNvPr id="12" name="Text positoning box" hidden="1"/>
          <p:cNvSpPr/>
          <p:nvPr userDrawn="1"/>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userDrawn="1"/>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7" r:id="rId8"/>
    <p:sldLayoutId id="2147483678" r:id="rId9"/>
    <p:sldLayoutId id="2147483676" r:id="rId10"/>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536575" indent="-45085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1pPr>
      <a:lvl2pPr marL="1169988" indent="-45085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1755775" indent="-450000"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50863"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12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0C63B0-3E02-8843-B63F-8105E21A8AA3}"/>
              </a:ext>
            </a:extLst>
          </p:cNvPr>
          <p:cNvSpPr>
            <a:spLocks noGrp="1"/>
          </p:cNvSpPr>
          <p:nvPr>
            <p:ph type="title"/>
          </p:nvPr>
        </p:nvSpPr>
        <p:spPr/>
        <p:txBody>
          <a:bodyPr/>
          <a:lstStyle/>
          <a:p>
            <a:r>
              <a:rPr lang="nl-BE" dirty="0"/>
              <a:t>flexibilité</a:t>
            </a:r>
          </a:p>
        </p:txBody>
      </p:sp>
      <p:sp>
        <p:nvSpPr>
          <p:cNvPr id="3" name="Tijdelijke aanduiding voor inhoud 2">
            <a:extLst>
              <a:ext uri="{FF2B5EF4-FFF2-40B4-BE49-F238E27FC236}">
                <a16:creationId xmlns:a16="http://schemas.microsoft.com/office/drawing/2014/main" id="{F823B9AC-97BE-6944-97B8-A44155F1518E}"/>
              </a:ext>
            </a:extLst>
          </p:cNvPr>
          <p:cNvSpPr>
            <a:spLocks noGrp="1"/>
          </p:cNvSpPr>
          <p:nvPr>
            <p:ph idx="1"/>
          </p:nvPr>
        </p:nvSpPr>
        <p:spPr>
          <a:xfrm>
            <a:off x="835825" y="1194364"/>
            <a:ext cx="15699575" cy="6946026"/>
          </a:xfrm>
        </p:spPr>
        <p:txBody>
          <a:bodyPr>
            <a:normAutofit fontScale="77500" lnSpcReduction="20000"/>
          </a:bodyPr>
          <a:lstStyle/>
          <a:p>
            <a:r>
              <a:rPr lang="nl-BE" dirty="0"/>
              <a:t>peu de règles impératives pour les sociétés non-cotées</a:t>
            </a:r>
          </a:p>
          <a:p>
            <a:endParaRPr lang="nl-BE" dirty="0"/>
          </a:p>
          <a:p>
            <a:r>
              <a:rPr lang="nl-BE" dirty="0"/>
              <a:t>Pas de “goldplating” du droit européen =&gt; pas d’application des règles européennes aux sociétés privées (sprl) ou coopératives (&lt;-&gt; passé)</a:t>
            </a:r>
          </a:p>
          <a:p>
            <a:endParaRPr lang="nl-BE" dirty="0"/>
          </a:p>
          <a:p>
            <a:r>
              <a:rPr lang="nl-BE" dirty="0"/>
              <a:t>droit de vote: liberté statutaire totale</a:t>
            </a:r>
          </a:p>
          <a:p>
            <a:pPr lvl="1"/>
            <a:r>
              <a:rPr lang="nl-BE" dirty="0"/>
              <a:t>sauf societés cotées:  actions de loyauté (droit de vote double après 2 années)</a:t>
            </a:r>
          </a:p>
          <a:p>
            <a:pPr lvl="2"/>
            <a:r>
              <a:rPr lang="nl-BE" dirty="0"/>
              <a:t>Mais :  choix explicite dans les statuts, pas de “système Florange”</a:t>
            </a:r>
          </a:p>
        </p:txBody>
      </p:sp>
      <p:sp>
        <p:nvSpPr>
          <p:cNvPr id="4" name="Tijdelijke aanduiding voor dianummer 3">
            <a:extLst>
              <a:ext uri="{FF2B5EF4-FFF2-40B4-BE49-F238E27FC236}">
                <a16:creationId xmlns:a16="http://schemas.microsoft.com/office/drawing/2014/main" id="{4BA9C95B-A557-C944-B0CD-804D5C9E96DC}"/>
              </a:ext>
            </a:extLst>
          </p:cNvPr>
          <p:cNvSpPr>
            <a:spLocks noGrp="1"/>
          </p:cNvSpPr>
          <p:nvPr>
            <p:ph type="sldNum" sz="quarter" idx="12"/>
          </p:nvPr>
        </p:nvSpPr>
        <p:spPr/>
        <p:txBody>
          <a:bodyPr/>
          <a:lstStyle/>
          <a:p>
            <a:fld id="{7AE184E0-0BD4-4705-A12B-9B71DDE63301}" type="slidenum">
              <a:rPr lang="nl-BE" noProof="0" smtClean="0"/>
              <a:t>10</a:t>
            </a:fld>
            <a:endParaRPr lang="nl-BE" noProof="0" dirty="0"/>
          </a:p>
        </p:txBody>
      </p:sp>
    </p:spTree>
    <p:extLst>
      <p:ext uri="{BB962C8B-B14F-4D97-AF65-F5344CB8AC3E}">
        <p14:creationId xmlns:p14="http://schemas.microsoft.com/office/powerpoint/2010/main" val="3025665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2A35BE-8098-9F4F-BADC-4454068F0A09}"/>
              </a:ext>
            </a:extLst>
          </p:cNvPr>
          <p:cNvSpPr>
            <a:spLocks noGrp="1"/>
          </p:cNvSpPr>
          <p:nvPr>
            <p:ph type="title"/>
          </p:nvPr>
        </p:nvSpPr>
        <p:spPr/>
        <p:txBody>
          <a:bodyPr/>
          <a:lstStyle/>
          <a:p>
            <a:r>
              <a:rPr lang="nl-BE" dirty="0"/>
              <a:t>flexibilité: capital social</a:t>
            </a:r>
          </a:p>
        </p:txBody>
      </p:sp>
      <p:sp>
        <p:nvSpPr>
          <p:cNvPr id="3" name="Tijdelijke aanduiding voor inhoud 2">
            <a:extLst>
              <a:ext uri="{FF2B5EF4-FFF2-40B4-BE49-F238E27FC236}">
                <a16:creationId xmlns:a16="http://schemas.microsoft.com/office/drawing/2014/main" id="{4E306C2F-4CED-0D4C-A78D-571094AE655E}"/>
              </a:ext>
            </a:extLst>
          </p:cNvPr>
          <p:cNvSpPr>
            <a:spLocks noGrp="1"/>
          </p:cNvSpPr>
          <p:nvPr>
            <p:ph idx="1"/>
          </p:nvPr>
        </p:nvSpPr>
        <p:spPr/>
        <p:txBody>
          <a:bodyPr>
            <a:normAutofit fontScale="70000" lnSpcReduction="20000"/>
          </a:bodyPr>
          <a:lstStyle/>
          <a:p>
            <a:r>
              <a:rPr lang="nl-BE" sz="5700" dirty="0"/>
              <a:t>suppression complète du capital social dans les sociétés privées (sprl)</a:t>
            </a:r>
          </a:p>
          <a:p>
            <a:pPr lvl="1"/>
            <a:r>
              <a:rPr lang="nl-BE" sz="5100" dirty="0"/>
              <a:t>le concept n’existe plus</a:t>
            </a:r>
          </a:p>
          <a:p>
            <a:pPr lvl="1"/>
            <a:r>
              <a:rPr lang="nl-BE" sz="5100" dirty="0"/>
              <a:t>Les apports peuvent être distribués, sauf clause statutaire contraire</a:t>
            </a:r>
          </a:p>
          <a:p>
            <a:pPr lvl="1"/>
            <a:endParaRPr lang="nl-BE" dirty="0"/>
          </a:p>
          <a:p>
            <a:r>
              <a:rPr lang="nl-BE" sz="5700" dirty="0"/>
              <a:t>mais la protection des créanciers reste un but majeur du Code des sociétés</a:t>
            </a:r>
          </a:p>
          <a:p>
            <a:pPr lvl="1"/>
            <a:r>
              <a:rPr lang="nl-BE" dirty="0"/>
              <a:t>mais surtout par le biais de principes de comportement  pour les administrateurs</a:t>
            </a:r>
          </a:p>
          <a:p>
            <a:pPr lvl="2"/>
            <a:r>
              <a:rPr lang="nl-BE" dirty="0"/>
              <a:t>p. ex. test de solvabilité pour les distributions de dividendes</a:t>
            </a:r>
          </a:p>
        </p:txBody>
      </p:sp>
      <p:sp>
        <p:nvSpPr>
          <p:cNvPr id="4" name="Tijdelijke aanduiding voor dianummer 3">
            <a:extLst>
              <a:ext uri="{FF2B5EF4-FFF2-40B4-BE49-F238E27FC236}">
                <a16:creationId xmlns:a16="http://schemas.microsoft.com/office/drawing/2014/main" id="{6976CA36-9849-B34B-81F7-A2FCDDD0060D}"/>
              </a:ext>
            </a:extLst>
          </p:cNvPr>
          <p:cNvSpPr>
            <a:spLocks noGrp="1"/>
          </p:cNvSpPr>
          <p:nvPr>
            <p:ph type="sldNum" sz="quarter" idx="12"/>
          </p:nvPr>
        </p:nvSpPr>
        <p:spPr/>
        <p:txBody>
          <a:bodyPr/>
          <a:lstStyle/>
          <a:p>
            <a:fld id="{7AE184E0-0BD4-4705-A12B-9B71DDE63301}" type="slidenum">
              <a:rPr lang="nl-BE" noProof="0" smtClean="0"/>
              <a:t>11</a:t>
            </a:fld>
            <a:endParaRPr lang="nl-BE" noProof="0" dirty="0"/>
          </a:p>
        </p:txBody>
      </p:sp>
    </p:spTree>
    <p:extLst>
      <p:ext uri="{BB962C8B-B14F-4D97-AF65-F5344CB8AC3E}">
        <p14:creationId xmlns:p14="http://schemas.microsoft.com/office/powerpoint/2010/main" val="238860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32DC55-961F-E442-869D-67A7ABA01217}"/>
              </a:ext>
            </a:extLst>
          </p:cNvPr>
          <p:cNvSpPr>
            <a:spLocks noGrp="1"/>
          </p:cNvSpPr>
          <p:nvPr>
            <p:ph type="title"/>
          </p:nvPr>
        </p:nvSpPr>
        <p:spPr/>
        <p:txBody>
          <a:bodyPr/>
          <a:lstStyle/>
          <a:p>
            <a:r>
              <a:rPr lang="nl-BE" dirty="0"/>
              <a:t>améliorer la sécurité juridique</a:t>
            </a:r>
          </a:p>
        </p:txBody>
      </p:sp>
      <p:sp>
        <p:nvSpPr>
          <p:cNvPr id="3" name="Tijdelijke aanduiding voor inhoud 2">
            <a:extLst>
              <a:ext uri="{FF2B5EF4-FFF2-40B4-BE49-F238E27FC236}">
                <a16:creationId xmlns:a16="http://schemas.microsoft.com/office/drawing/2014/main" id="{ED3706A9-A6AB-784E-9600-BDA0B82B0E40}"/>
              </a:ext>
            </a:extLst>
          </p:cNvPr>
          <p:cNvSpPr>
            <a:spLocks noGrp="1"/>
          </p:cNvSpPr>
          <p:nvPr>
            <p:ph idx="1"/>
          </p:nvPr>
        </p:nvSpPr>
        <p:spPr/>
        <p:txBody>
          <a:bodyPr/>
          <a:lstStyle/>
          <a:p>
            <a:r>
              <a:rPr lang="nl-BE" dirty="0"/>
              <a:t>indiquer plus explicitement (dans la loi) si une règle est supplétive ou impérative</a:t>
            </a:r>
          </a:p>
          <a:p>
            <a:r>
              <a:rPr lang="nl-BE" dirty="0"/>
              <a:t>trancher d’anciennes controverses</a:t>
            </a:r>
          </a:p>
          <a:p>
            <a:r>
              <a:rPr lang="nl-BE" dirty="0"/>
              <a:t>permettre aux juges de trancher “comme en référé” des litiges connexes à une demande de retrait ou d’exclusion forcée  (procédures très “populaires” en B.)</a:t>
            </a:r>
          </a:p>
          <a:p>
            <a:pPr lvl="1"/>
            <a:r>
              <a:rPr lang="nl-BE" dirty="0"/>
              <a:t>p. ex. remboursement d’un prêt d’actionnaire</a:t>
            </a:r>
          </a:p>
          <a:p>
            <a:pPr marL="719138" lvl="1" indent="0">
              <a:buNone/>
            </a:pPr>
            <a:endParaRPr lang="nl-BE" dirty="0"/>
          </a:p>
        </p:txBody>
      </p:sp>
      <p:sp>
        <p:nvSpPr>
          <p:cNvPr id="4" name="Tijdelijke aanduiding voor dianummer 3">
            <a:extLst>
              <a:ext uri="{FF2B5EF4-FFF2-40B4-BE49-F238E27FC236}">
                <a16:creationId xmlns:a16="http://schemas.microsoft.com/office/drawing/2014/main" id="{12F7F941-5C8F-344C-83FF-A86C3F2627D8}"/>
              </a:ext>
            </a:extLst>
          </p:cNvPr>
          <p:cNvSpPr>
            <a:spLocks noGrp="1"/>
          </p:cNvSpPr>
          <p:nvPr>
            <p:ph type="sldNum" sz="quarter" idx="12"/>
          </p:nvPr>
        </p:nvSpPr>
        <p:spPr/>
        <p:txBody>
          <a:bodyPr/>
          <a:lstStyle/>
          <a:p>
            <a:fld id="{7AE184E0-0BD4-4705-A12B-9B71DDE63301}" type="slidenum">
              <a:rPr lang="nl-BE" noProof="0" smtClean="0"/>
              <a:t>12</a:t>
            </a:fld>
            <a:endParaRPr lang="nl-BE" noProof="0" dirty="0"/>
          </a:p>
        </p:txBody>
      </p:sp>
    </p:spTree>
    <p:extLst>
      <p:ext uri="{BB962C8B-B14F-4D97-AF65-F5344CB8AC3E}">
        <p14:creationId xmlns:p14="http://schemas.microsoft.com/office/powerpoint/2010/main" val="15151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FEA5B9-D0B6-F64E-8C0D-A11CB2D1F21D}"/>
              </a:ext>
            </a:extLst>
          </p:cNvPr>
          <p:cNvSpPr>
            <a:spLocks noGrp="1"/>
          </p:cNvSpPr>
          <p:nvPr>
            <p:ph type="title"/>
          </p:nvPr>
        </p:nvSpPr>
        <p:spPr>
          <a:xfrm>
            <a:off x="835824" y="252000"/>
            <a:ext cx="15699575" cy="863693"/>
          </a:xfrm>
        </p:spPr>
        <p:txBody>
          <a:bodyPr/>
          <a:lstStyle/>
          <a:p>
            <a:r>
              <a:rPr lang="nl-BE" dirty="0"/>
              <a:t>actions à droit de vote double</a:t>
            </a:r>
          </a:p>
        </p:txBody>
      </p:sp>
      <p:sp>
        <p:nvSpPr>
          <p:cNvPr id="3" name="Tijdelijke aanduiding voor inhoud 2">
            <a:extLst>
              <a:ext uri="{FF2B5EF4-FFF2-40B4-BE49-F238E27FC236}">
                <a16:creationId xmlns:a16="http://schemas.microsoft.com/office/drawing/2014/main" id="{47C03B5B-AFC4-2445-9C2B-5F5C70384357}"/>
              </a:ext>
            </a:extLst>
          </p:cNvPr>
          <p:cNvSpPr>
            <a:spLocks noGrp="1"/>
          </p:cNvSpPr>
          <p:nvPr>
            <p:ph idx="1"/>
          </p:nvPr>
        </p:nvSpPr>
        <p:spPr/>
        <p:txBody>
          <a:bodyPr>
            <a:normAutofit fontScale="92500"/>
          </a:bodyPr>
          <a:lstStyle/>
          <a:p>
            <a:r>
              <a:rPr lang="nl-BE" dirty="0"/>
              <a:t>choix dans les statuts nécessaire: pas de modèle “Florange”</a:t>
            </a:r>
          </a:p>
          <a:p>
            <a:r>
              <a:rPr lang="nl-BE" dirty="0"/>
              <a:t>à mon avis trop modeste et pas adapté aux buts (officiels) de la réforme:</a:t>
            </a:r>
          </a:p>
          <a:p>
            <a:pPr lvl="1"/>
            <a:r>
              <a:rPr lang="nl-BE" dirty="0"/>
              <a:t>la réforme britannique est plus utile:</a:t>
            </a:r>
          </a:p>
          <a:p>
            <a:pPr lvl="2"/>
            <a:r>
              <a:rPr lang="nl-BE" dirty="0"/>
              <a:t>permettre 10 voix/action</a:t>
            </a:r>
          </a:p>
          <a:p>
            <a:pPr lvl="2"/>
            <a:r>
              <a:rPr lang="nl-BE" dirty="0"/>
              <a:t>seulement avant l’introduction en bourse/pour les “jeunes” entreprises</a:t>
            </a:r>
          </a:p>
          <a:p>
            <a:pPr lvl="2"/>
            <a:r>
              <a:rPr lang="nl-BE" dirty="0"/>
              <a:t>“sunset” (limite dans le temps) obligatoire</a:t>
            </a:r>
          </a:p>
        </p:txBody>
      </p:sp>
      <p:sp>
        <p:nvSpPr>
          <p:cNvPr id="4" name="Tijdelijke aanduiding voor dianummer 3">
            <a:extLst>
              <a:ext uri="{FF2B5EF4-FFF2-40B4-BE49-F238E27FC236}">
                <a16:creationId xmlns:a16="http://schemas.microsoft.com/office/drawing/2014/main" id="{726F5A66-CD1D-5743-9533-787BCFFF4808}"/>
              </a:ext>
            </a:extLst>
          </p:cNvPr>
          <p:cNvSpPr>
            <a:spLocks noGrp="1"/>
          </p:cNvSpPr>
          <p:nvPr>
            <p:ph type="sldNum" sz="quarter" idx="12"/>
          </p:nvPr>
        </p:nvSpPr>
        <p:spPr/>
        <p:txBody>
          <a:bodyPr/>
          <a:lstStyle/>
          <a:p>
            <a:fld id="{7AE184E0-0BD4-4705-A12B-9B71DDE63301}" type="slidenum">
              <a:rPr lang="nl-BE" noProof="0" smtClean="0"/>
              <a:t>13</a:t>
            </a:fld>
            <a:endParaRPr lang="nl-BE" noProof="0" dirty="0"/>
          </a:p>
        </p:txBody>
      </p:sp>
    </p:spTree>
    <p:extLst>
      <p:ext uri="{BB962C8B-B14F-4D97-AF65-F5344CB8AC3E}">
        <p14:creationId xmlns:p14="http://schemas.microsoft.com/office/powerpoint/2010/main" val="3931096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EB67C-1ECF-AE4A-902E-FD77F608BE3B}"/>
              </a:ext>
            </a:extLst>
          </p:cNvPr>
          <p:cNvSpPr>
            <a:spLocks noGrp="1"/>
          </p:cNvSpPr>
          <p:nvPr>
            <p:ph type="title"/>
          </p:nvPr>
        </p:nvSpPr>
        <p:spPr/>
        <p:txBody>
          <a:bodyPr/>
          <a:lstStyle/>
          <a:p>
            <a:r>
              <a:rPr lang="nl-BE" dirty="0"/>
              <a:t>Thèmes non abordés/pas centraux</a:t>
            </a:r>
          </a:p>
        </p:txBody>
      </p:sp>
      <p:sp>
        <p:nvSpPr>
          <p:cNvPr id="3" name="Tijdelijke aanduiding voor inhoud 2">
            <a:extLst>
              <a:ext uri="{FF2B5EF4-FFF2-40B4-BE49-F238E27FC236}">
                <a16:creationId xmlns:a16="http://schemas.microsoft.com/office/drawing/2014/main" id="{437D4C07-B88D-1F41-ACB2-F714BFA321C6}"/>
              </a:ext>
            </a:extLst>
          </p:cNvPr>
          <p:cNvSpPr>
            <a:spLocks noGrp="1"/>
          </p:cNvSpPr>
          <p:nvPr>
            <p:ph idx="1"/>
          </p:nvPr>
        </p:nvSpPr>
        <p:spPr/>
        <p:txBody>
          <a:bodyPr>
            <a:normAutofit lnSpcReduction="10000"/>
          </a:bodyPr>
          <a:lstStyle/>
          <a:p>
            <a:r>
              <a:rPr lang="nl-BE" dirty="0"/>
              <a:t> pas de règles sur un devoir de diligence, en attendant l’Europe</a:t>
            </a:r>
          </a:p>
          <a:p>
            <a:r>
              <a:rPr lang="nl-BE" dirty="0"/>
              <a:t>pas de “société à mission”</a:t>
            </a:r>
          </a:p>
          <a:p>
            <a:pPr lvl="1"/>
            <a:r>
              <a:rPr lang="nl-BE" dirty="0"/>
              <a:t>mais toute société peut desormais adopter “d’autres buts additionels”, autres que le but de lucre</a:t>
            </a:r>
          </a:p>
          <a:p>
            <a:r>
              <a:rPr lang="nl-BE" dirty="0"/>
              <a:t>“entreprise sociale” ne peut adopter ce statut sans agrément du ministère de l’économie</a:t>
            </a:r>
          </a:p>
          <a:p>
            <a:pPr lvl="1"/>
            <a:r>
              <a:rPr lang="nl-BE" dirty="0"/>
              <a:t>pour éviter les abus, “social washing”</a:t>
            </a:r>
          </a:p>
          <a:p>
            <a:endParaRPr lang="nl-BE" dirty="0"/>
          </a:p>
        </p:txBody>
      </p:sp>
      <p:sp>
        <p:nvSpPr>
          <p:cNvPr id="4" name="Tijdelijke aanduiding voor dianummer 3">
            <a:extLst>
              <a:ext uri="{FF2B5EF4-FFF2-40B4-BE49-F238E27FC236}">
                <a16:creationId xmlns:a16="http://schemas.microsoft.com/office/drawing/2014/main" id="{187C2E14-7371-B641-9DC7-35F5E53E6FFC}"/>
              </a:ext>
            </a:extLst>
          </p:cNvPr>
          <p:cNvSpPr>
            <a:spLocks noGrp="1"/>
          </p:cNvSpPr>
          <p:nvPr>
            <p:ph type="sldNum" sz="quarter" idx="12"/>
          </p:nvPr>
        </p:nvSpPr>
        <p:spPr/>
        <p:txBody>
          <a:bodyPr/>
          <a:lstStyle/>
          <a:p>
            <a:fld id="{7AE184E0-0BD4-4705-A12B-9B71DDE63301}" type="slidenum">
              <a:rPr lang="nl-BE" noProof="0" smtClean="0"/>
              <a:t>14</a:t>
            </a:fld>
            <a:endParaRPr lang="nl-BE" noProof="0" dirty="0"/>
          </a:p>
        </p:txBody>
      </p:sp>
    </p:spTree>
    <p:extLst>
      <p:ext uri="{BB962C8B-B14F-4D97-AF65-F5344CB8AC3E}">
        <p14:creationId xmlns:p14="http://schemas.microsoft.com/office/powerpoint/2010/main" val="354869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BC82D6-222D-604C-BCF0-C3F3F10BE735}"/>
              </a:ext>
            </a:extLst>
          </p:cNvPr>
          <p:cNvSpPr>
            <a:spLocks noGrp="1"/>
          </p:cNvSpPr>
          <p:nvPr>
            <p:ph type="title"/>
          </p:nvPr>
        </p:nvSpPr>
        <p:spPr/>
        <p:txBody>
          <a:bodyPr/>
          <a:lstStyle/>
          <a:p>
            <a:r>
              <a:rPr lang="nl-BE" dirty="0"/>
              <a:t>éléments regrettables</a:t>
            </a:r>
          </a:p>
        </p:txBody>
      </p:sp>
      <p:sp>
        <p:nvSpPr>
          <p:cNvPr id="3" name="Tijdelijke aanduiding voor inhoud 2">
            <a:extLst>
              <a:ext uri="{FF2B5EF4-FFF2-40B4-BE49-F238E27FC236}">
                <a16:creationId xmlns:a16="http://schemas.microsoft.com/office/drawing/2014/main" id="{46F4A2BB-D40B-9C42-9797-FB9ADC54C42A}"/>
              </a:ext>
            </a:extLst>
          </p:cNvPr>
          <p:cNvSpPr>
            <a:spLocks noGrp="1"/>
          </p:cNvSpPr>
          <p:nvPr>
            <p:ph idx="1"/>
          </p:nvPr>
        </p:nvSpPr>
        <p:spPr/>
        <p:txBody>
          <a:bodyPr>
            <a:normAutofit lnSpcReduction="10000"/>
          </a:bodyPr>
          <a:lstStyle/>
          <a:p>
            <a:r>
              <a:rPr lang="nl-BE" dirty="0"/>
              <a:t>Suppression de la commandite par actions</a:t>
            </a:r>
          </a:p>
          <a:p>
            <a:r>
              <a:rPr lang="nl-BE" dirty="0"/>
              <a:t>Statut peu clair de la société coopérative </a:t>
            </a:r>
          </a:p>
          <a:p>
            <a:r>
              <a:rPr lang="nl-BE" dirty="0"/>
              <a:t>Il reste des différences peu justifiées entre SA et sprl</a:t>
            </a:r>
          </a:p>
          <a:p>
            <a:pPr lvl="1"/>
            <a:r>
              <a:rPr lang="nl-BE" dirty="0"/>
              <a:t>p.ex. organe de gestion; pas de test de solvabilité dans la SA</a:t>
            </a:r>
          </a:p>
          <a:p>
            <a:r>
              <a:rPr lang="nl-BE" dirty="0"/>
              <a:t>Le fait qu’on n’avait pas le temps pour une véritable modernisation du droit des sociétés de personnes (société de droit commun, soc. en nom collectif, …)</a:t>
            </a:r>
          </a:p>
          <a:p>
            <a:pPr marL="85725" indent="0">
              <a:buNone/>
            </a:pPr>
            <a:endParaRPr lang="nl-BE" dirty="0"/>
          </a:p>
        </p:txBody>
      </p:sp>
      <p:sp>
        <p:nvSpPr>
          <p:cNvPr id="4" name="Tijdelijke aanduiding voor dianummer 3">
            <a:extLst>
              <a:ext uri="{FF2B5EF4-FFF2-40B4-BE49-F238E27FC236}">
                <a16:creationId xmlns:a16="http://schemas.microsoft.com/office/drawing/2014/main" id="{76A89C38-B0EB-E74B-A310-AE953A93B53D}"/>
              </a:ext>
            </a:extLst>
          </p:cNvPr>
          <p:cNvSpPr>
            <a:spLocks noGrp="1"/>
          </p:cNvSpPr>
          <p:nvPr>
            <p:ph type="sldNum" sz="quarter" idx="12"/>
          </p:nvPr>
        </p:nvSpPr>
        <p:spPr/>
        <p:txBody>
          <a:bodyPr/>
          <a:lstStyle/>
          <a:p>
            <a:fld id="{7AE184E0-0BD4-4705-A12B-9B71DDE63301}" type="slidenum">
              <a:rPr lang="nl-BE" noProof="0" smtClean="0"/>
              <a:t>15</a:t>
            </a:fld>
            <a:endParaRPr lang="nl-BE" noProof="0" dirty="0"/>
          </a:p>
        </p:txBody>
      </p:sp>
    </p:spTree>
    <p:extLst>
      <p:ext uri="{BB962C8B-B14F-4D97-AF65-F5344CB8AC3E}">
        <p14:creationId xmlns:p14="http://schemas.microsoft.com/office/powerpoint/2010/main" val="569269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DA5DB-A75C-124C-8D95-AB750EAEF59D}"/>
              </a:ext>
            </a:extLst>
          </p:cNvPr>
          <p:cNvSpPr>
            <a:spLocks noGrp="1"/>
          </p:cNvSpPr>
          <p:nvPr>
            <p:ph type="title"/>
          </p:nvPr>
        </p:nvSpPr>
        <p:spPr/>
        <p:txBody>
          <a:bodyPr/>
          <a:lstStyle/>
          <a:p>
            <a:r>
              <a:rPr lang="nl-BE" dirty="0"/>
              <a:t>recommandations tactiques</a:t>
            </a:r>
          </a:p>
        </p:txBody>
      </p:sp>
      <p:sp>
        <p:nvSpPr>
          <p:cNvPr id="3" name="Tijdelijke aanduiding voor inhoud 2">
            <a:extLst>
              <a:ext uri="{FF2B5EF4-FFF2-40B4-BE49-F238E27FC236}">
                <a16:creationId xmlns:a16="http://schemas.microsoft.com/office/drawing/2014/main" id="{072C4337-6780-4140-AAFE-1077A65C45CF}"/>
              </a:ext>
            </a:extLst>
          </p:cNvPr>
          <p:cNvSpPr>
            <a:spLocks noGrp="1"/>
          </p:cNvSpPr>
          <p:nvPr>
            <p:ph idx="1"/>
          </p:nvPr>
        </p:nvSpPr>
        <p:spPr/>
        <p:txBody>
          <a:bodyPr>
            <a:normAutofit fontScale="85000" lnSpcReduction="20000"/>
          </a:bodyPr>
          <a:lstStyle/>
          <a:p>
            <a:r>
              <a:rPr lang="nl-BE" dirty="0"/>
              <a:t>Je connais mal les sensibilités et dynamiques françaises, mais sur la base des experiences belges:</a:t>
            </a:r>
          </a:p>
          <a:p>
            <a:pPr lvl="1"/>
            <a:r>
              <a:rPr lang="nl-BE" dirty="0"/>
              <a:t>Des académiques indépendants devraient prendre l’initiative</a:t>
            </a:r>
          </a:p>
          <a:p>
            <a:pPr lvl="1"/>
            <a:r>
              <a:rPr lang="nl-BE" dirty="0"/>
              <a:t>La contribution des praticiens est importante</a:t>
            </a:r>
          </a:p>
          <a:p>
            <a:pPr lvl="1"/>
            <a:r>
              <a:rPr lang="nl-BE" dirty="0"/>
              <a:t>Ne pas consulter les parties prenantes avant que les idées principales ne soient fixées</a:t>
            </a:r>
          </a:p>
          <a:p>
            <a:pPr lvl="1"/>
            <a:r>
              <a:rPr lang="nl-BE" dirty="0"/>
              <a:t>mais évidemment adopter les bonnes suggestions</a:t>
            </a:r>
          </a:p>
          <a:p>
            <a:pPr lvl="1"/>
            <a:r>
              <a:rPr lang="nl-BE" dirty="0"/>
              <a:t>Phase de la rédaction des textes:  de nouveau ne pas laisser la rédaction aux lobbyistes, mais les consulter sur base des textes déjà complètement rédigés</a:t>
            </a:r>
          </a:p>
          <a:p>
            <a:pPr lvl="1"/>
            <a:endParaRPr lang="nl-BE" dirty="0"/>
          </a:p>
          <a:p>
            <a:pPr lvl="1"/>
            <a:endParaRPr lang="nl-BE" dirty="0"/>
          </a:p>
        </p:txBody>
      </p:sp>
      <p:sp>
        <p:nvSpPr>
          <p:cNvPr id="4" name="Tijdelijke aanduiding voor dianummer 3">
            <a:extLst>
              <a:ext uri="{FF2B5EF4-FFF2-40B4-BE49-F238E27FC236}">
                <a16:creationId xmlns:a16="http://schemas.microsoft.com/office/drawing/2014/main" id="{E61701BE-79C8-0847-9C84-47EEE579B83C}"/>
              </a:ext>
            </a:extLst>
          </p:cNvPr>
          <p:cNvSpPr>
            <a:spLocks noGrp="1"/>
          </p:cNvSpPr>
          <p:nvPr>
            <p:ph type="sldNum" sz="quarter" idx="12"/>
          </p:nvPr>
        </p:nvSpPr>
        <p:spPr/>
        <p:txBody>
          <a:bodyPr/>
          <a:lstStyle/>
          <a:p>
            <a:fld id="{7AE184E0-0BD4-4705-A12B-9B71DDE63301}" type="slidenum">
              <a:rPr lang="nl-BE" noProof="0" smtClean="0"/>
              <a:t>16</a:t>
            </a:fld>
            <a:endParaRPr lang="nl-BE" noProof="0" dirty="0"/>
          </a:p>
        </p:txBody>
      </p:sp>
    </p:spTree>
    <p:extLst>
      <p:ext uri="{BB962C8B-B14F-4D97-AF65-F5344CB8AC3E}">
        <p14:creationId xmlns:p14="http://schemas.microsoft.com/office/powerpoint/2010/main" val="3940969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341663-DCEE-A441-BA9F-E2B490C78971}"/>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B339C569-BFC1-784A-96AA-11FBB0ECF69B}"/>
              </a:ext>
            </a:extLst>
          </p:cNvPr>
          <p:cNvSpPr>
            <a:spLocks noGrp="1"/>
          </p:cNvSpPr>
          <p:nvPr>
            <p:ph idx="1"/>
          </p:nvPr>
        </p:nvSpPr>
        <p:spPr/>
        <p:txBody>
          <a:bodyPr>
            <a:normAutofit fontScale="77500" lnSpcReduction="20000"/>
          </a:bodyPr>
          <a:lstStyle/>
          <a:p>
            <a:r>
              <a:rPr lang="nl-BE" dirty="0"/>
              <a:t>P. exemple: en Belgique il était clair qu’une reforme aurait été impossible sans le soutien/appui politique de la FEB (fédération des grandes entreprises)</a:t>
            </a:r>
          </a:p>
          <a:p>
            <a:pPr lvl="1"/>
            <a:r>
              <a:rPr lang="nl-BE" dirty="0"/>
              <a:t>Ils avaient une seule demande spécifique: “loyalty shares” =&gt; incorporé dans la réforme</a:t>
            </a:r>
          </a:p>
          <a:p>
            <a:pPr marL="85725" indent="0">
              <a:buNone/>
            </a:pPr>
            <a:r>
              <a:rPr lang="nl-BE" dirty="0"/>
              <a:t>		=&gt; on a consulté la FEB une fois que les grands lignes de la réforme 		étaitent fixées, et plus tard, on a </a:t>
            </a:r>
            <a:r>
              <a:rPr lang="nl-BE" i="1" dirty="0"/>
              <a:t>de facto </a:t>
            </a:r>
            <a:r>
              <a:rPr lang="nl-BE" dirty="0"/>
              <a:t>partagé avec eux les textes 		en projet au même temps que les autres ministères étaient consultés, 		avant l’introduction au conseil des ministres et au parlement</a:t>
            </a:r>
          </a:p>
          <a:p>
            <a:pPr lvl="1"/>
            <a:r>
              <a:rPr lang="nl-BE" dirty="0"/>
              <a:t>Mais c’était </a:t>
            </a:r>
            <a:r>
              <a:rPr lang="nl-BE" i="1" dirty="0"/>
              <a:t>après</a:t>
            </a:r>
            <a:r>
              <a:rPr lang="nl-BE" dirty="0"/>
              <a:t> la fixation des grands axes, et </a:t>
            </a:r>
            <a:r>
              <a:rPr lang="nl-BE" i="1" dirty="0"/>
              <a:t>après</a:t>
            </a:r>
            <a:r>
              <a:rPr lang="nl-BE" dirty="0"/>
              <a:t> la rédaction des textes du projet de loi par les professeurs</a:t>
            </a:r>
          </a:p>
          <a:p>
            <a:endParaRPr lang="nl-BE" dirty="0"/>
          </a:p>
        </p:txBody>
      </p:sp>
      <p:sp>
        <p:nvSpPr>
          <p:cNvPr id="4" name="Tijdelijke aanduiding voor dianummer 3">
            <a:extLst>
              <a:ext uri="{FF2B5EF4-FFF2-40B4-BE49-F238E27FC236}">
                <a16:creationId xmlns:a16="http://schemas.microsoft.com/office/drawing/2014/main" id="{B8524E01-2D41-2B41-AAF1-4D8A65C2E897}"/>
              </a:ext>
            </a:extLst>
          </p:cNvPr>
          <p:cNvSpPr>
            <a:spLocks noGrp="1"/>
          </p:cNvSpPr>
          <p:nvPr>
            <p:ph type="sldNum" sz="quarter" idx="12"/>
          </p:nvPr>
        </p:nvSpPr>
        <p:spPr/>
        <p:txBody>
          <a:bodyPr/>
          <a:lstStyle/>
          <a:p>
            <a:fld id="{7AE184E0-0BD4-4705-A12B-9B71DDE63301}" type="slidenum">
              <a:rPr lang="nl-BE" noProof="0" smtClean="0"/>
              <a:t>17</a:t>
            </a:fld>
            <a:endParaRPr lang="nl-BE" noProof="0" dirty="0"/>
          </a:p>
        </p:txBody>
      </p:sp>
    </p:spTree>
    <p:extLst>
      <p:ext uri="{BB962C8B-B14F-4D97-AF65-F5344CB8AC3E}">
        <p14:creationId xmlns:p14="http://schemas.microsoft.com/office/powerpoint/2010/main" val="4092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8F92F8-077C-8A47-BC3B-648788C393E6}"/>
              </a:ext>
            </a:extLst>
          </p:cNvPr>
          <p:cNvSpPr>
            <a:spLocks noGrp="1"/>
          </p:cNvSpPr>
          <p:nvPr>
            <p:ph type="title"/>
          </p:nvPr>
        </p:nvSpPr>
        <p:spPr/>
        <p:txBody>
          <a:bodyPr/>
          <a:lstStyle/>
          <a:p>
            <a:endParaRPr lang="nl-BE"/>
          </a:p>
        </p:txBody>
      </p:sp>
      <p:sp>
        <p:nvSpPr>
          <p:cNvPr id="3" name="Tijdelijke aanduiding voor inhoud 2">
            <a:extLst>
              <a:ext uri="{FF2B5EF4-FFF2-40B4-BE49-F238E27FC236}">
                <a16:creationId xmlns:a16="http://schemas.microsoft.com/office/drawing/2014/main" id="{46EB6992-6E63-7048-89E9-81E559C55E63}"/>
              </a:ext>
            </a:extLst>
          </p:cNvPr>
          <p:cNvSpPr>
            <a:spLocks noGrp="1"/>
          </p:cNvSpPr>
          <p:nvPr>
            <p:ph idx="1"/>
          </p:nvPr>
        </p:nvSpPr>
        <p:spPr/>
        <p:txBody>
          <a:bodyPr>
            <a:normAutofit/>
          </a:bodyPr>
          <a:lstStyle/>
          <a:p>
            <a:r>
              <a:rPr lang="nl-BE" sz="8000" dirty="0"/>
              <a:t>Merci pour votre attention !</a:t>
            </a:r>
          </a:p>
          <a:p>
            <a:r>
              <a:rPr lang="nl-BE" sz="8000" dirty="0"/>
              <a:t>hans.dewulf@ugent.be</a:t>
            </a:r>
          </a:p>
        </p:txBody>
      </p:sp>
      <p:sp>
        <p:nvSpPr>
          <p:cNvPr id="4" name="Tijdelijke aanduiding voor dianummer 3">
            <a:extLst>
              <a:ext uri="{FF2B5EF4-FFF2-40B4-BE49-F238E27FC236}">
                <a16:creationId xmlns:a16="http://schemas.microsoft.com/office/drawing/2014/main" id="{B9956D32-71CF-4049-AF2D-D657E3DDBC2D}"/>
              </a:ext>
            </a:extLst>
          </p:cNvPr>
          <p:cNvSpPr>
            <a:spLocks noGrp="1"/>
          </p:cNvSpPr>
          <p:nvPr>
            <p:ph type="sldNum" sz="quarter" idx="12"/>
          </p:nvPr>
        </p:nvSpPr>
        <p:spPr/>
        <p:txBody>
          <a:bodyPr/>
          <a:lstStyle/>
          <a:p>
            <a:fld id="{7AE184E0-0BD4-4705-A12B-9B71DDE63301}" type="slidenum">
              <a:rPr lang="nl-BE" noProof="0" smtClean="0"/>
              <a:t>18</a:t>
            </a:fld>
            <a:endParaRPr lang="nl-BE" noProof="0" dirty="0"/>
          </a:p>
        </p:txBody>
      </p:sp>
    </p:spTree>
    <p:extLst>
      <p:ext uri="{BB962C8B-B14F-4D97-AF65-F5344CB8AC3E}">
        <p14:creationId xmlns:p14="http://schemas.microsoft.com/office/powerpoint/2010/main" val="393386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p:cNvSpPr>
            <a:spLocks noGrp="1"/>
          </p:cNvSpPr>
          <p:nvPr>
            <p:ph type="body" sz="quarter" idx="10"/>
          </p:nvPr>
        </p:nvSpPr>
        <p:spPr/>
        <p:txBody>
          <a:bodyPr>
            <a:normAutofit/>
          </a:bodyPr>
          <a:lstStyle/>
          <a:p>
            <a:pPr marL="85725" indent="0">
              <a:buNone/>
            </a:pPr>
            <a:r>
              <a:rPr lang="nl-NL" sz="2400" dirty="0" err="1"/>
              <a:t>Ghent</a:t>
            </a:r>
            <a:r>
              <a:rPr lang="nl-NL" sz="2400" dirty="0"/>
              <a:t> University</a:t>
            </a:r>
            <a:br>
              <a:rPr lang="nl-NL" sz="2400" dirty="0"/>
            </a:br>
            <a:r>
              <a:rPr lang="nl-NL" sz="2400" dirty="0"/>
              <a:t>@</a:t>
            </a:r>
            <a:r>
              <a:rPr lang="nl-NL" sz="2400" dirty="0" err="1"/>
              <a:t>ugent</a:t>
            </a:r>
            <a:br>
              <a:rPr lang="nl-NL" sz="2400" dirty="0"/>
            </a:br>
            <a:r>
              <a:rPr lang="nl-NL" sz="2400" dirty="0" err="1"/>
              <a:t>Ghent</a:t>
            </a:r>
            <a:r>
              <a:rPr lang="nl-NL" sz="2400" dirty="0"/>
              <a:t> University</a:t>
            </a:r>
          </a:p>
          <a:p>
            <a:endParaRPr lang="nl-NL" dirty="0"/>
          </a:p>
        </p:txBody>
      </p:sp>
      <p:sp>
        <p:nvSpPr>
          <p:cNvPr id="2" name="Title 1"/>
          <p:cNvSpPr>
            <a:spLocks noGrp="1"/>
          </p:cNvSpPr>
          <p:nvPr>
            <p:ph type="ctrTitle"/>
          </p:nvPr>
        </p:nvSpPr>
        <p:spPr/>
        <p:txBody>
          <a:bodyPr/>
          <a:lstStyle/>
          <a:p>
            <a:r>
              <a:rPr lang="nl-BE" sz="3500" dirty="0"/>
              <a:t>Hans De Wulf</a:t>
            </a:r>
            <a:br>
              <a:rPr lang="nl-BE" dirty="0"/>
            </a:br>
            <a:r>
              <a:rPr lang="nl-BE" dirty="0"/>
              <a:t>Professeur de droit des sociétés</a:t>
            </a:r>
            <a:br>
              <a:rPr lang="nl-BE" dirty="0"/>
            </a:br>
            <a:r>
              <a:rPr lang="nl-BE" cap="all" dirty="0"/>
              <a:t>Financial Law Institute UGent</a:t>
            </a:r>
            <a:br>
              <a:rPr lang="nl-BE" cap="all" dirty="0"/>
            </a:br>
            <a:br>
              <a:rPr lang="nl-BE" dirty="0"/>
            </a:br>
            <a:r>
              <a:rPr lang="nl-BE" dirty="0"/>
              <a:t>E	hans.dewulf@ugent.be</a:t>
            </a:r>
            <a:br>
              <a:rPr lang="nl-BE" dirty="0"/>
            </a:br>
            <a:r>
              <a:rPr lang="nl-BE" dirty="0"/>
              <a:t>T	+32 9 264 68 29</a:t>
            </a:r>
            <a:br>
              <a:rPr lang="nl-BE" dirty="0"/>
            </a:br>
            <a:r>
              <a:rPr lang="nl-BE" dirty="0"/>
              <a:t>M	Universiteitstraat 4 9000 Gent</a:t>
            </a:r>
            <a:br>
              <a:rPr lang="nl-BE" dirty="0"/>
            </a:br>
            <a:br>
              <a:rPr lang="nl-BE" dirty="0"/>
            </a:br>
            <a:r>
              <a:rPr lang="nl-BE" dirty="0"/>
              <a:t>www.ugent.be</a:t>
            </a:r>
            <a:br>
              <a:rPr lang="nl-BE" dirty="0"/>
            </a:br>
            <a:br>
              <a:rPr lang="nl-BE" dirty="0"/>
            </a:br>
            <a:endParaRPr lang="nl-BE" dirty="0"/>
          </a:p>
        </p:txBody>
      </p:sp>
      <p:pic>
        <p:nvPicPr>
          <p:cNvPr id="5"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0619" y="3175459"/>
            <a:ext cx="280417" cy="335281"/>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0618" y="3592583"/>
            <a:ext cx="280417" cy="356617"/>
          </a:xfrm>
          <a:prstGeom prst="rect">
            <a:avLst/>
          </a:prstGeom>
        </p:spPr>
      </p:pic>
      <p:pic>
        <p:nvPicPr>
          <p:cNvPr id="7"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10619" y="4117291"/>
            <a:ext cx="280417" cy="280417"/>
          </a:xfrm>
          <a:prstGeom prst="rect">
            <a:avLst/>
          </a:prstGeom>
        </p:spPr>
      </p:pic>
    </p:spTree>
    <p:extLst>
      <p:ext uri="{BB962C8B-B14F-4D97-AF65-F5344CB8AC3E}">
        <p14:creationId xmlns:p14="http://schemas.microsoft.com/office/powerpoint/2010/main" val="411963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ctrTitle"/>
          </p:nvPr>
        </p:nvSpPr>
        <p:spPr>
          <a:xfrm>
            <a:off x="1291074" y="2286000"/>
            <a:ext cx="15874182" cy="4436316"/>
          </a:xfrm>
        </p:spPr>
        <p:txBody>
          <a:bodyPr/>
          <a:lstStyle/>
          <a:p>
            <a:r>
              <a:rPr lang="nl-NL" sz="6600" dirty="0"/>
              <a:t>La </a:t>
            </a:r>
            <a:r>
              <a:rPr lang="nl-NL" sz="6600" dirty="0" err="1"/>
              <a:t>réforme</a:t>
            </a:r>
            <a:r>
              <a:rPr lang="nl-NL" sz="6600" dirty="0"/>
              <a:t> (2019) du </a:t>
            </a:r>
            <a:r>
              <a:rPr lang="nl-NL" sz="6600" dirty="0" err="1"/>
              <a:t>droit</a:t>
            </a:r>
            <a:r>
              <a:rPr lang="nl-NL" sz="6600" dirty="0"/>
              <a:t> </a:t>
            </a:r>
            <a:r>
              <a:rPr lang="nl-NL" sz="6600" dirty="0" err="1"/>
              <a:t>belge</a:t>
            </a:r>
            <a:r>
              <a:rPr lang="nl-NL" sz="6600" dirty="0"/>
              <a:t> des </a:t>
            </a:r>
            <a:r>
              <a:rPr lang="nl-NL" sz="6600" dirty="0" err="1"/>
              <a:t>sociétés</a:t>
            </a:r>
            <a:r>
              <a:rPr lang="nl-NL" sz="6600" dirty="0"/>
              <a:t>: </a:t>
            </a:r>
            <a:r>
              <a:rPr lang="nl-NL" sz="6600" dirty="0" err="1"/>
              <a:t>stratégies</a:t>
            </a:r>
            <a:r>
              <a:rPr lang="nl-NL" sz="6600" dirty="0"/>
              <a:t> et </a:t>
            </a:r>
            <a:r>
              <a:rPr lang="nl-NL" sz="6600" dirty="0" err="1"/>
              <a:t>philosophies</a:t>
            </a:r>
            <a:r>
              <a:rPr lang="nl-NL" sz="6600" dirty="0"/>
              <a:t> </a:t>
            </a:r>
            <a:br>
              <a:rPr lang="nl-NL" sz="6600" dirty="0"/>
            </a:br>
            <a:r>
              <a:rPr lang="nl-NL" sz="4800" dirty="0">
                <a:solidFill>
                  <a:srgbClr val="FFFF00"/>
                </a:solidFill>
              </a:rPr>
              <a:t>prof. Hans De Wulf</a:t>
            </a:r>
            <a:r>
              <a:rPr lang="nl-NL" sz="4800" dirty="0"/>
              <a:t> </a:t>
            </a:r>
          </a:p>
        </p:txBody>
      </p:sp>
      <p:sp>
        <p:nvSpPr>
          <p:cNvPr id="18" name="Ondertitel 17"/>
          <p:cNvSpPr>
            <a:spLocks noGrp="1"/>
          </p:cNvSpPr>
          <p:nvPr>
            <p:ph type="subTitle" idx="1"/>
          </p:nvPr>
        </p:nvSpPr>
        <p:spPr>
          <a:xfrm>
            <a:off x="1494262" y="6874716"/>
            <a:ext cx="14980177" cy="583200"/>
          </a:xfrm>
        </p:spPr>
        <p:txBody>
          <a:bodyPr>
            <a:normAutofit/>
          </a:bodyPr>
          <a:lstStyle/>
          <a:p>
            <a:r>
              <a:rPr lang="nl-NL" dirty="0" err="1">
                <a:solidFill>
                  <a:srgbClr val="FFFF00"/>
                </a:solidFill>
              </a:rPr>
              <a:t>Univ</a:t>
            </a:r>
            <a:r>
              <a:rPr lang="nl-NL" dirty="0">
                <a:solidFill>
                  <a:srgbClr val="FFFF00"/>
                </a:solidFill>
              </a:rPr>
              <a:t> de Gent (</a:t>
            </a:r>
            <a:r>
              <a:rPr lang="nl-NL" dirty="0" err="1">
                <a:solidFill>
                  <a:srgbClr val="FFFF00"/>
                </a:solidFill>
              </a:rPr>
              <a:t>Gand</a:t>
            </a:r>
            <a:r>
              <a:rPr lang="nl-NL" dirty="0">
                <a:solidFill>
                  <a:srgbClr val="FFFF00"/>
                </a:solidFill>
              </a:rPr>
              <a:t>)- </a:t>
            </a:r>
            <a:r>
              <a:rPr lang="nl-NL" sz="3600" b="1" dirty="0" err="1">
                <a:solidFill>
                  <a:srgbClr val="FFFF00"/>
                </a:solidFill>
              </a:rPr>
              <a:t>Colloque</a:t>
            </a:r>
            <a:r>
              <a:rPr lang="nl-NL" sz="3600" b="1" dirty="0">
                <a:solidFill>
                  <a:srgbClr val="FFFF00"/>
                </a:solidFill>
              </a:rPr>
              <a:t> </a:t>
            </a:r>
            <a:r>
              <a:rPr lang="nl-NL" sz="3600" b="1" dirty="0" err="1">
                <a:solidFill>
                  <a:srgbClr val="FFFF00"/>
                </a:solidFill>
              </a:rPr>
              <a:t>Réponds</a:t>
            </a:r>
            <a:r>
              <a:rPr lang="nl-NL" dirty="0">
                <a:solidFill>
                  <a:srgbClr val="FFFF00"/>
                </a:solidFill>
              </a:rPr>
              <a:t>; Paris 16 </a:t>
            </a:r>
            <a:r>
              <a:rPr lang="nl-NL" dirty="0" err="1">
                <a:solidFill>
                  <a:srgbClr val="FFFF00"/>
                </a:solidFill>
              </a:rPr>
              <a:t>Janvier</a:t>
            </a:r>
            <a:r>
              <a:rPr lang="nl-NL" dirty="0">
                <a:solidFill>
                  <a:srgbClr val="FFFF00"/>
                </a:solidFill>
              </a:rPr>
              <a:t> 2024; </a:t>
            </a:r>
          </a:p>
        </p:txBody>
      </p:sp>
      <p:sp>
        <p:nvSpPr>
          <p:cNvPr id="6" name="Text Placeholder Organsation L1/L2"/>
          <p:cNvSpPr>
            <a:spLocks noGrp="1"/>
          </p:cNvSpPr>
          <p:nvPr>
            <p:ph type="body" sz="quarter" idx="10"/>
          </p:nvPr>
        </p:nvSpPr>
        <p:spPr/>
        <p:txBody>
          <a:bodyPr>
            <a:normAutofit/>
          </a:bodyPr>
          <a:lstStyle/>
          <a:p>
            <a:r>
              <a:rPr lang="nl-BE" dirty="0"/>
              <a:t>vakgroep METAJURIDICA, PRIVAAT- EN ONDERNEMINGSRECHT</a:t>
            </a:r>
          </a:p>
          <a:p>
            <a:pPr lvl="1"/>
            <a:r>
              <a:rPr lang="nl-BE" dirty="0"/>
              <a:t>INSTITUUT FINANCIEEL RECHT</a:t>
            </a:r>
          </a:p>
        </p:txBody>
      </p:sp>
      <p:pic>
        <p:nvPicPr>
          <p:cNvPr id="10" name="Tijdelijke aanduiding voor afbeelding 9">
            <a:extLst>
              <a:ext uri="{FF2B5EF4-FFF2-40B4-BE49-F238E27FC236}">
                <a16:creationId xmlns:a16="http://schemas.microsoft.com/office/drawing/2014/main" id="{4891DD5F-DDA0-40CB-800A-45B6A6C882CC}"/>
              </a:ext>
            </a:extLst>
          </p:cNvPr>
          <p:cNvPicPr>
            <a:picLocks noGrp="1" noChangeAspect="1"/>
          </p:cNvPicPr>
          <p:nvPr>
            <p:ph type="pic" sz="quarter" idx="11"/>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80" r="-297"/>
          <a:stretch/>
        </p:blipFill>
        <p:spPr bwMode="auto">
          <a:xfrm>
            <a:off x="2945254" y="8388586"/>
            <a:ext cx="2836181" cy="928800"/>
          </a:xfrm>
          <a:prstGeom prst="rect">
            <a:avLst/>
          </a:prstGeom>
          <a:noFill/>
          <a:extLst>
            <a:ext uri="{909E8E84-426E-40DD-AFC4-6F175D3DCCD1}">
              <a14:hiddenFill xmlns:a14="http://schemas.microsoft.com/office/drawing/2010/main">
                <a:solidFill>
                  <a:srgbClr val="FFFFFF"/>
                </a:solidFill>
              </a14:hiddenFill>
            </a:ext>
          </a:extLst>
        </p:spPr>
      </p:pic>
      <p:sp>
        <p:nvSpPr>
          <p:cNvPr id="2" name="Tijdelijke aanduiding voor afbeelding 1">
            <a:extLst>
              <a:ext uri="{FF2B5EF4-FFF2-40B4-BE49-F238E27FC236}">
                <a16:creationId xmlns:a16="http://schemas.microsoft.com/office/drawing/2014/main" id="{8C9051BB-CE4D-B340-9574-B71AF2350160}"/>
              </a:ext>
            </a:extLst>
          </p:cNvPr>
          <p:cNvSpPr>
            <a:spLocks noGrp="1"/>
          </p:cNvSpPr>
          <p:nvPr>
            <p:ph type="pic" sz="quarter" idx="12"/>
          </p:nvPr>
        </p:nvSpPr>
        <p:spPr/>
        <p:txBody>
          <a:bodyPr/>
          <a:lstStyle/>
          <a:p>
            <a:endParaRPr lang="fr-MU"/>
          </a:p>
        </p:txBody>
      </p:sp>
    </p:spTree>
    <p:extLst>
      <p:ext uri="{BB962C8B-B14F-4D97-AF65-F5344CB8AC3E}">
        <p14:creationId xmlns:p14="http://schemas.microsoft.com/office/powerpoint/2010/main" val="33556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6EA9D-E5F7-8A2C-CE5A-B58AD0C0D70C}"/>
              </a:ext>
            </a:extLst>
          </p:cNvPr>
          <p:cNvSpPr>
            <a:spLocks noGrp="1"/>
          </p:cNvSpPr>
          <p:nvPr>
            <p:ph type="title"/>
          </p:nvPr>
        </p:nvSpPr>
        <p:spPr/>
        <p:txBody>
          <a:bodyPr/>
          <a:lstStyle/>
          <a:p>
            <a:r>
              <a:rPr lang="nl-NL" dirty="0" err="1"/>
              <a:t>Préparation</a:t>
            </a:r>
            <a:r>
              <a:rPr lang="nl-NL" dirty="0"/>
              <a:t>: </a:t>
            </a:r>
            <a:r>
              <a:rPr lang="nl-NL" dirty="0" err="1"/>
              <a:t>le</a:t>
            </a:r>
            <a:r>
              <a:rPr lang="nl-NL" dirty="0"/>
              <a:t> CDS</a:t>
            </a:r>
          </a:p>
        </p:txBody>
      </p:sp>
      <p:sp>
        <p:nvSpPr>
          <p:cNvPr id="3" name="Tijdelijke aanduiding voor inhoud 2">
            <a:extLst>
              <a:ext uri="{FF2B5EF4-FFF2-40B4-BE49-F238E27FC236}">
                <a16:creationId xmlns:a16="http://schemas.microsoft.com/office/drawing/2014/main" id="{368D8D66-864D-FD08-90D9-74059FFA0276}"/>
              </a:ext>
            </a:extLst>
          </p:cNvPr>
          <p:cNvSpPr>
            <a:spLocks noGrp="1"/>
          </p:cNvSpPr>
          <p:nvPr>
            <p:ph idx="1"/>
          </p:nvPr>
        </p:nvSpPr>
        <p:spPr/>
        <p:txBody>
          <a:bodyPr>
            <a:normAutofit lnSpcReduction="10000"/>
          </a:bodyPr>
          <a:lstStyle/>
          <a:p>
            <a:r>
              <a:rPr lang="nl-NL" dirty="0"/>
              <a:t>2014: à </a:t>
            </a:r>
            <a:r>
              <a:rPr lang="nl-NL" dirty="0" err="1"/>
              <a:t>l’initiative</a:t>
            </a:r>
            <a:r>
              <a:rPr lang="nl-NL" dirty="0"/>
              <a:t> de Guy Horsmans (</a:t>
            </a:r>
            <a:r>
              <a:rPr lang="nl-NL" dirty="0" err="1"/>
              <a:t>prof.émérite</a:t>
            </a:r>
            <a:r>
              <a:rPr lang="nl-NL" dirty="0"/>
              <a:t> </a:t>
            </a:r>
            <a:r>
              <a:rPr lang="nl-NL" dirty="0" err="1"/>
              <a:t>UCLouvain</a:t>
            </a:r>
            <a:r>
              <a:rPr lang="nl-NL" dirty="0"/>
              <a:t>) et Koen </a:t>
            </a:r>
            <a:r>
              <a:rPr lang="nl-NL" dirty="0" err="1"/>
              <a:t>Geens</a:t>
            </a:r>
            <a:r>
              <a:rPr lang="nl-NL" dirty="0"/>
              <a:t> (prof. </a:t>
            </a:r>
            <a:r>
              <a:rPr lang="nl-NL" dirty="0" err="1"/>
              <a:t>KULeuven</a:t>
            </a:r>
            <a:r>
              <a:rPr lang="nl-NL" dirty="0"/>
              <a:t>), </a:t>
            </a:r>
            <a:r>
              <a:rPr lang="nl-NL" dirty="0" err="1"/>
              <a:t>est</a:t>
            </a:r>
            <a:r>
              <a:rPr lang="nl-NL" dirty="0"/>
              <a:t> </a:t>
            </a:r>
            <a:r>
              <a:rPr lang="nl-NL" dirty="0" err="1"/>
              <a:t>fondé</a:t>
            </a:r>
            <a:r>
              <a:rPr lang="nl-NL" dirty="0"/>
              <a:t> </a:t>
            </a:r>
            <a:r>
              <a:rPr lang="nl-NL" dirty="0" err="1"/>
              <a:t>le</a:t>
            </a:r>
            <a:r>
              <a:rPr lang="nl-NL" dirty="0"/>
              <a:t> Centre </a:t>
            </a:r>
            <a:r>
              <a:rPr lang="nl-NL" dirty="0" err="1"/>
              <a:t>belge</a:t>
            </a:r>
            <a:r>
              <a:rPr lang="nl-NL" dirty="0"/>
              <a:t> pour </a:t>
            </a:r>
            <a:r>
              <a:rPr lang="nl-NL" dirty="0" err="1"/>
              <a:t>le</a:t>
            </a:r>
            <a:r>
              <a:rPr lang="nl-NL" dirty="0"/>
              <a:t> </a:t>
            </a:r>
            <a:r>
              <a:rPr lang="nl-NL" dirty="0" err="1"/>
              <a:t>Droit</a:t>
            </a:r>
            <a:r>
              <a:rPr lang="nl-NL" dirty="0"/>
              <a:t> des </a:t>
            </a:r>
            <a:r>
              <a:rPr lang="nl-NL" dirty="0" err="1"/>
              <a:t>Sociétés</a:t>
            </a:r>
            <a:r>
              <a:rPr lang="nl-NL" dirty="0"/>
              <a:t>.</a:t>
            </a:r>
          </a:p>
          <a:p>
            <a:r>
              <a:rPr lang="nl-NL" dirty="0" err="1"/>
              <a:t>Il</a:t>
            </a:r>
            <a:r>
              <a:rPr lang="nl-NL" dirty="0"/>
              <a:t> </a:t>
            </a:r>
            <a:r>
              <a:rPr lang="nl-NL" dirty="0" err="1"/>
              <a:t>réunit</a:t>
            </a:r>
            <a:r>
              <a:rPr lang="nl-NL" dirty="0"/>
              <a:t> 14 </a:t>
            </a:r>
            <a:r>
              <a:rPr lang="nl-NL" dirty="0" err="1"/>
              <a:t>professeurs</a:t>
            </a:r>
            <a:r>
              <a:rPr lang="nl-NL" dirty="0"/>
              <a:t>  </a:t>
            </a:r>
            <a:r>
              <a:rPr lang="nl-NL" dirty="0" err="1"/>
              <a:t>belges</a:t>
            </a:r>
            <a:r>
              <a:rPr lang="nl-NL" dirty="0"/>
              <a:t> en </a:t>
            </a:r>
            <a:r>
              <a:rPr lang="nl-NL" dirty="0" err="1"/>
              <a:t>droit</a:t>
            </a:r>
            <a:r>
              <a:rPr lang="nl-NL" dirty="0"/>
              <a:t> des </a:t>
            </a:r>
            <a:r>
              <a:rPr lang="nl-NL" dirty="0" err="1"/>
              <a:t>sociétés</a:t>
            </a:r>
            <a:r>
              <a:rPr lang="nl-NL" dirty="0"/>
              <a:t> (= </a:t>
            </a:r>
            <a:r>
              <a:rPr lang="nl-NL" dirty="0" err="1"/>
              <a:t>presque</a:t>
            </a:r>
            <a:r>
              <a:rPr lang="nl-NL" dirty="0"/>
              <a:t> </a:t>
            </a:r>
            <a:r>
              <a:rPr lang="nl-NL" dirty="0" err="1"/>
              <a:t>tout</a:t>
            </a:r>
            <a:r>
              <a:rPr lang="nl-NL" dirty="0"/>
              <a:t> </a:t>
            </a:r>
            <a:r>
              <a:rPr lang="nl-NL" dirty="0" err="1"/>
              <a:t>le</a:t>
            </a:r>
            <a:r>
              <a:rPr lang="nl-NL" dirty="0"/>
              <a:t> monde).</a:t>
            </a:r>
          </a:p>
          <a:p>
            <a:r>
              <a:rPr lang="nl-NL" dirty="0"/>
              <a:t>Conférence </a:t>
            </a:r>
            <a:r>
              <a:rPr lang="nl-NL" dirty="0" err="1"/>
              <a:t>où</a:t>
            </a:r>
            <a:r>
              <a:rPr lang="nl-NL" dirty="0"/>
              <a:t> des “</a:t>
            </a:r>
            <a:r>
              <a:rPr lang="nl-NL" dirty="0" err="1"/>
              <a:t>couples</a:t>
            </a:r>
            <a:r>
              <a:rPr lang="nl-NL" dirty="0"/>
              <a:t>” (prof </a:t>
            </a:r>
            <a:r>
              <a:rPr lang="nl-NL" dirty="0" err="1"/>
              <a:t>néerlandophone</a:t>
            </a:r>
            <a:r>
              <a:rPr lang="nl-NL" dirty="0"/>
              <a:t> et </a:t>
            </a:r>
            <a:r>
              <a:rPr lang="nl-NL" dirty="0" err="1"/>
              <a:t>francophone</a:t>
            </a:r>
            <a:r>
              <a:rPr lang="nl-NL" dirty="0"/>
              <a:t>) </a:t>
            </a:r>
            <a:r>
              <a:rPr lang="nl-NL" dirty="0" err="1"/>
              <a:t>abordent</a:t>
            </a:r>
            <a:r>
              <a:rPr lang="nl-NL" dirty="0"/>
              <a:t> des </a:t>
            </a:r>
            <a:r>
              <a:rPr lang="nl-NL" dirty="0" err="1"/>
              <a:t>thèmes</a:t>
            </a:r>
            <a:r>
              <a:rPr lang="nl-NL" dirty="0"/>
              <a:t> </a:t>
            </a:r>
            <a:r>
              <a:rPr lang="nl-NL" dirty="0" err="1"/>
              <a:t>possibles</a:t>
            </a:r>
            <a:r>
              <a:rPr lang="nl-NL" dirty="0"/>
              <a:t> de </a:t>
            </a:r>
            <a:r>
              <a:rPr lang="nl-NL" dirty="0" err="1"/>
              <a:t>réforme</a:t>
            </a:r>
            <a:r>
              <a:rPr lang="nl-NL" dirty="0"/>
              <a:t>.</a:t>
            </a:r>
          </a:p>
          <a:p>
            <a:pPr marL="719138" lvl="1" indent="0">
              <a:buNone/>
            </a:pPr>
            <a:endParaRPr lang="nl-NL" dirty="0"/>
          </a:p>
        </p:txBody>
      </p:sp>
      <p:sp>
        <p:nvSpPr>
          <p:cNvPr id="4" name="Tijdelijke aanduiding voor dianummer 3">
            <a:extLst>
              <a:ext uri="{FF2B5EF4-FFF2-40B4-BE49-F238E27FC236}">
                <a16:creationId xmlns:a16="http://schemas.microsoft.com/office/drawing/2014/main" id="{1205BF9B-4B64-109A-800F-76E6CC1C5BAB}"/>
              </a:ext>
            </a:extLst>
          </p:cNvPr>
          <p:cNvSpPr>
            <a:spLocks noGrp="1"/>
          </p:cNvSpPr>
          <p:nvPr>
            <p:ph type="sldNum" sz="quarter" idx="12"/>
          </p:nvPr>
        </p:nvSpPr>
        <p:spPr/>
        <p:txBody>
          <a:bodyPr/>
          <a:lstStyle/>
          <a:p>
            <a:fld id="{7AE184E0-0BD4-4705-A12B-9B71DDE63301}" type="slidenum">
              <a:rPr lang="nl-BE" noProof="0" smtClean="0"/>
              <a:t>3</a:t>
            </a:fld>
            <a:endParaRPr lang="nl-BE" noProof="0" dirty="0"/>
          </a:p>
        </p:txBody>
      </p:sp>
    </p:spTree>
    <p:extLst>
      <p:ext uri="{BB962C8B-B14F-4D97-AF65-F5344CB8AC3E}">
        <p14:creationId xmlns:p14="http://schemas.microsoft.com/office/powerpoint/2010/main" val="43107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12B863-4CDD-764B-BE56-BEDBC8BA9180}"/>
              </a:ext>
            </a:extLst>
          </p:cNvPr>
          <p:cNvSpPr>
            <a:spLocks noGrp="1"/>
          </p:cNvSpPr>
          <p:nvPr>
            <p:ph type="title"/>
          </p:nvPr>
        </p:nvSpPr>
        <p:spPr/>
        <p:txBody>
          <a:bodyPr/>
          <a:lstStyle/>
          <a:p>
            <a:r>
              <a:rPr lang="nl-BE" dirty="0"/>
              <a:t>Tour des “parties prenantes”</a:t>
            </a:r>
          </a:p>
        </p:txBody>
      </p:sp>
      <p:sp>
        <p:nvSpPr>
          <p:cNvPr id="3" name="Tijdelijke aanduiding voor inhoud 2">
            <a:extLst>
              <a:ext uri="{FF2B5EF4-FFF2-40B4-BE49-F238E27FC236}">
                <a16:creationId xmlns:a16="http://schemas.microsoft.com/office/drawing/2014/main" id="{42B7CBE4-EDE6-134B-BAAB-08746AA31247}"/>
              </a:ext>
            </a:extLst>
          </p:cNvPr>
          <p:cNvSpPr>
            <a:spLocks noGrp="1"/>
          </p:cNvSpPr>
          <p:nvPr>
            <p:ph idx="1"/>
          </p:nvPr>
        </p:nvSpPr>
        <p:spPr/>
        <p:txBody>
          <a:bodyPr>
            <a:normAutofit fontScale="85000" lnSpcReduction="20000"/>
          </a:bodyPr>
          <a:lstStyle/>
          <a:p>
            <a:r>
              <a:rPr lang="nl-BE" dirty="0"/>
              <a:t>6 profs visitent les principales organisations “stakeholder” pour expliquer les grands axes d’une réforme et demandent leur avis:</a:t>
            </a:r>
          </a:p>
          <a:p>
            <a:pPr lvl="1"/>
            <a:r>
              <a:rPr lang="nl-BE" dirty="0"/>
              <a:t>Fédérations des notaires; réviseurs; banquiers</a:t>
            </a:r>
          </a:p>
          <a:p>
            <a:pPr lvl="1"/>
            <a:r>
              <a:rPr lang="nl-BE" dirty="0"/>
              <a:t>Fédérations du monde “non-marchand” (non-profit)</a:t>
            </a:r>
          </a:p>
          <a:p>
            <a:pPr lvl="1"/>
            <a:r>
              <a:rPr lang="nl-BE" dirty="0"/>
              <a:t>Conseil pour les coopératives</a:t>
            </a:r>
          </a:p>
          <a:p>
            <a:pPr lvl="1"/>
            <a:r>
              <a:rPr lang="nl-BE" dirty="0"/>
              <a:t>“Syndicats agricoles”</a:t>
            </a:r>
          </a:p>
          <a:p>
            <a:pPr lvl="1"/>
            <a:r>
              <a:rPr lang="nl-BE" dirty="0"/>
              <a:t>Fédération des grandes entreprises et féd. des PME</a:t>
            </a:r>
          </a:p>
          <a:p>
            <a:pPr lvl="1"/>
            <a:r>
              <a:rPr lang="nl-BE" dirty="0"/>
              <a:t>Euronext</a:t>
            </a:r>
          </a:p>
          <a:p>
            <a:pPr lvl="1"/>
            <a:r>
              <a:rPr lang="nl-BE" dirty="0"/>
              <a:t>FSMA= autorité des marchés de capitaux</a:t>
            </a:r>
          </a:p>
          <a:p>
            <a:pPr lvl="1"/>
            <a:r>
              <a:rPr lang="nl-BE" dirty="0"/>
              <a:t>…</a:t>
            </a:r>
          </a:p>
        </p:txBody>
      </p:sp>
      <p:sp>
        <p:nvSpPr>
          <p:cNvPr id="4" name="Tijdelijke aanduiding voor dianummer 3">
            <a:extLst>
              <a:ext uri="{FF2B5EF4-FFF2-40B4-BE49-F238E27FC236}">
                <a16:creationId xmlns:a16="http://schemas.microsoft.com/office/drawing/2014/main" id="{1EE60F37-EF39-D94E-B4DC-D571F375DA8E}"/>
              </a:ext>
            </a:extLst>
          </p:cNvPr>
          <p:cNvSpPr>
            <a:spLocks noGrp="1"/>
          </p:cNvSpPr>
          <p:nvPr>
            <p:ph type="sldNum" sz="quarter" idx="12"/>
          </p:nvPr>
        </p:nvSpPr>
        <p:spPr/>
        <p:txBody>
          <a:bodyPr/>
          <a:lstStyle/>
          <a:p>
            <a:fld id="{7AE184E0-0BD4-4705-A12B-9B71DDE63301}" type="slidenum">
              <a:rPr lang="nl-BE" noProof="0" smtClean="0"/>
              <a:t>4</a:t>
            </a:fld>
            <a:endParaRPr lang="nl-BE" noProof="0" dirty="0"/>
          </a:p>
        </p:txBody>
      </p:sp>
    </p:spTree>
    <p:extLst>
      <p:ext uri="{BB962C8B-B14F-4D97-AF65-F5344CB8AC3E}">
        <p14:creationId xmlns:p14="http://schemas.microsoft.com/office/powerpoint/2010/main" val="66042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9FBAC4-BE65-BF4E-BEEC-FA5189112C6B}"/>
              </a:ext>
            </a:extLst>
          </p:cNvPr>
          <p:cNvSpPr>
            <a:spLocks noGrp="1"/>
          </p:cNvSpPr>
          <p:nvPr>
            <p:ph type="title"/>
          </p:nvPr>
        </p:nvSpPr>
        <p:spPr/>
        <p:txBody>
          <a:bodyPr/>
          <a:lstStyle/>
          <a:p>
            <a:r>
              <a:rPr lang="nl-BE" dirty="0"/>
              <a:t>Tour des parties prenantes</a:t>
            </a:r>
          </a:p>
        </p:txBody>
      </p:sp>
      <p:sp>
        <p:nvSpPr>
          <p:cNvPr id="3" name="Tijdelijke aanduiding voor inhoud 2">
            <a:extLst>
              <a:ext uri="{FF2B5EF4-FFF2-40B4-BE49-F238E27FC236}">
                <a16:creationId xmlns:a16="http://schemas.microsoft.com/office/drawing/2014/main" id="{BF0A5B42-7C83-954F-96CE-426E62A0694A}"/>
              </a:ext>
            </a:extLst>
          </p:cNvPr>
          <p:cNvSpPr>
            <a:spLocks noGrp="1"/>
          </p:cNvSpPr>
          <p:nvPr>
            <p:ph idx="1"/>
          </p:nvPr>
        </p:nvSpPr>
        <p:spPr/>
        <p:txBody>
          <a:bodyPr>
            <a:normAutofit fontScale="92500" lnSpcReduction="20000"/>
          </a:bodyPr>
          <a:lstStyle/>
          <a:p>
            <a:r>
              <a:rPr lang="nl-BE" dirty="0"/>
              <a:t>Quelques résultats:</a:t>
            </a:r>
          </a:p>
          <a:p>
            <a:pPr lvl="1"/>
            <a:r>
              <a:rPr lang="nl-BE" dirty="0"/>
              <a:t>Éviter d’obliger des milliers de PMEs à adopter une nouvelle comptabilité (suppr. capital social) et de consulter des notaires (statuts)</a:t>
            </a:r>
          </a:p>
          <a:p>
            <a:pPr lvl="1"/>
            <a:r>
              <a:rPr lang="nl-BE" dirty="0"/>
              <a:t>Éviter tout impact fiscal</a:t>
            </a:r>
          </a:p>
          <a:p>
            <a:pPr lvl="1"/>
            <a:r>
              <a:rPr lang="nl-BE" dirty="0"/>
              <a:t>“Les entreprises souvent préfèrent des solutions suboptimales mais bien connues plutôt que de nouvelles règles mal connues”</a:t>
            </a:r>
          </a:p>
          <a:p>
            <a:pPr lvl="1"/>
            <a:r>
              <a:rPr lang="nl-BE" dirty="0"/>
              <a:t>Touche pas à ma coopérative ! (agricole, bancaire, …)</a:t>
            </a:r>
          </a:p>
          <a:p>
            <a:endParaRPr lang="nl-BE" dirty="0"/>
          </a:p>
        </p:txBody>
      </p:sp>
      <p:sp>
        <p:nvSpPr>
          <p:cNvPr id="4" name="Tijdelijke aanduiding voor dianummer 3">
            <a:extLst>
              <a:ext uri="{FF2B5EF4-FFF2-40B4-BE49-F238E27FC236}">
                <a16:creationId xmlns:a16="http://schemas.microsoft.com/office/drawing/2014/main" id="{27A658A0-8F8F-6947-88D3-B99C483DC30A}"/>
              </a:ext>
            </a:extLst>
          </p:cNvPr>
          <p:cNvSpPr>
            <a:spLocks noGrp="1"/>
          </p:cNvSpPr>
          <p:nvPr>
            <p:ph type="sldNum" sz="quarter" idx="12"/>
          </p:nvPr>
        </p:nvSpPr>
        <p:spPr/>
        <p:txBody>
          <a:bodyPr/>
          <a:lstStyle/>
          <a:p>
            <a:fld id="{7AE184E0-0BD4-4705-A12B-9B71DDE63301}" type="slidenum">
              <a:rPr lang="nl-BE" noProof="0" smtClean="0"/>
              <a:t>5</a:t>
            </a:fld>
            <a:endParaRPr lang="nl-BE" noProof="0" dirty="0"/>
          </a:p>
        </p:txBody>
      </p:sp>
    </p:spTree>
    <p:extLst>
      <p:ext uri="{BB962C8B-B14F-4D97-AF65-F5344CB8AC3E}">
        <p14:creationId xmlns:p14="http://schemas.microsoft.com/office/powerpoint/2010/main" val="28202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9A54C1-FCC1-484C-8ECD-73F7F05CC888}"/>
              </a:ext>
            </a:extLst>
          </p:cNvPr>
          <p:cNvSpPr>
            <a:spLocks noGrp="1"/>
          </p:cNvSpPr>
          <p:nvPr>
            <p:ph type="title"/>
          </p:nvPr>
        </p:nvSpPr>
        <p:spPr/>
        <p:txBody>
          <a:bodyPr/>
          <a:lstStyle/>
          <a:p>
            <a:r>
              <a:rPr lang="nl-BE" dirty="0"/>
              <a:t>Sentiments du secteur non-marchand</a:t>
            </a:r>
          </a:p>
        </p:txBody>
      </p:sp>
      <p:sp>
        <p:nvSpPr>
          <p:cNvPr id="3" name="Tijdelijke aanduiding voor inhoud 2">
            <a:extLst>
              <a:ext uri="{FF2B5EF4-FFF2-40B4-BE49-F238E27FC236}">
                <a16:creationId xmlns:a16="http://schemas.microsoft.com/office/drawing/2014/main" id="{1ACC3019-60C0-FF41-9B57-1F6209BC525C}"/>
              </a:ext>
            </a:extLst>
          </p:cNvPr>
          <p:cNvSpPr>
            <a:spLocks noGrp="1"/>
          </p:cNvSpPr>
          <p:nvPr>
            <p:ph idx="1"/>
          </p:nvPr>
        </p:nvSpPr>
        <p:spPr/>
        <p:txBody>
          <a:bodyPr>
            <a:normAutofit lnSpcReduction="10000"/>
          </a:bodyPr>
          <a:lstStyle/>
          <a:p>
            <a:r>
              <a:rPr lang="nl-BE" dirty="0"/>
              <a:t>Le secteur à but non-lucratif veut continuer à distribuer des bénéfices d’une façon indirecte</a:t>
            </a:r>
          </a:p>
          <a:p>
            <a:r>
              <a:rPr lang="nl-BE" dirty="0"/>
              <a:t>Crainte que la suppression du statut “non-marchand” amène l’Etat à supprimer beaucoup de subventions</a:t>
            </a:r>
          </a:p>
          <a:p>
            <a:r>
              <a:rPr lang="nl-BE" dirty="0"/>
              <a:t>Les “for profits” craignent que la suppression du label “non-marchand” rende encore pire la “fausse concurrence” (distortion de la compétition) entre profit et non-profit</a:t>
            </a:r>
          </a:p>
        </p:txBody>
      </p:sp>
      <p:sp>
        <p:nvSpPr>
          <p:cNvPr id="4" name="Tijdelijke aanduiding voor dianummer 3">
            <a:extLst>
              <a:ext uri="{FF2B5EF4-FFF2-40B4-BE49-F238E27FC236}">
                <a16:creationId xmlns:a16="http://schemas.microsoft.com/office/drawing/2014/main" id="{E3FE4F17-0E13-134E-945E-567F56D72B8C}"/>
              </a:ext>
            </a:extLst>
          </p:cNvPr>
          <p:cNvSpPr>
            <a:spLocks noGrp="1"/>
          </p:cNvSpPr>
          <p:nvPr>
            <p:ph type="sldNum" sz="quarter" idx="12"/>
          </p:nvPr>
        </p:nvSpPr>
        <p:spPr/>
        <p:txBody>
          <a:bodyPr/>
          <a:lstStyle/>
          <a:p>
            <a:fld id="{7AE184E0-0BD4-4705-A12B-9B71DDE63301}" type="slidenum">
              <a:rPr lang="nl-BE" noProof="0" smtClean="0"/>
              <a:t>6</a:t>
            </a:fld>
            <a:endParaRPr lang="nl-BE" noProof="0" dirty="0"/>
          </a:p>
        </p:txBody>
      </p:sp>
    </p:spTree>
    <p:extLst>
      <p:ext uri="{BB962C8B-B14F-4D97-AF65-F5344CB8AC3E}">
        <p14:creationId xmlns:p14="http://schemas.microsoft.com/office/powerpoint/2010/main" val="181543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20198D-52C1-F84D-BF6D-B0B4FCE17160}"/>
              </a:ext>
            </a:extLst>
          </p:cNvPr>
          <p:cNvSpPr>
            <a:spLocks noGrp="1"/>
          </p:cNvSpPr>
          <p:nvPr>
            <p:ph type="title"/>
          </p:nvPr>
        </p:nvSpPr>
        <p:spPr/>
        <p:txBody>
          <a:bodyPr/>
          <a:lstStyle/>
          <a:p>
            <a:r>
              <a:rPr lang="nl-BE" dirty="0"/>
              <a:t>préparation</a:t>
            </a:r>
          </a:p>
        </p:txBody>
      </p:sp>
      <p:sp>
        <p:nvSpPr>
          <p:cNvPr id="3" name="Tijdelijke aanduiding voor inhoud 2">
            <a:extLst>
              <a:ext uri="{FF2B5EF4-FFF2-40B4-BE49-F238E27FC236}">
                <a16:creationId xmlns:a16="http://schemas.microsoft.com/office/drawing/2014/main" id="{1E93D855-41DC-C640-894C-5A02CED4BF8C}"/>
              </a:ext>
            </a:extLst>
          </p:cNvPr>
          <p:cNvSpPr>
            <a:spLocks noGrp="1"/>
          </p:cNvSpPr>
          <p:nvPr>
            <p:ph idx="1"/>
          </p:nvPr>
        </p:nvSpPr>
        <p:spPr/>
        <p:txBody>
          <a:bodyPr>
            <a:normAutofit fontScale="77500" lnSpcReduction="20000"/>
          </a:bodyPr>
          <a:lstStyle/>
          <a:p>
            <a:r>
              <a:rPr lang="nl-BE" dirty="0"/>
              <a:t>Coup de chance: Koen Geens (prof.) devient ministre de justice</a:t>
            </a:r>
          </a:p>
          <a:p>
            <a:r>
              <a:rPr lang="nl-BE" dirty="0"/>
              <a:t>3 </a:t>
            </a:r>
            <a:r>
              <a:rPr lang="nl-BE" b="1" dirty="0"/>
              <a:t>groupes de travail </a:t>
            </a:r>
            <a:r>
              <a:rPr lang="nl-BE" dirty="0"/>
              <a:t>(+/- 45 personnes en total, profs et avocats) préparent un document de 95 p. indiquant quels articles du code des sociétés devraient changer, et dans quel sens (sans motivation)</a:t>
            </a:r>
          </a:p>
          <a:p>
            <a:r>
              <a:rPr lang="nl-BE" dirty="0"/>
              <a:t>Ce document est présenté au ministre, qui l’approuve comme base d’une réforme (juillet 2015)= &gt; </a:t>
            </a:r>
            <a:r>
              <a:rPr lang="nl-BE" b="1" dirty="0"/>
              <a:t>rencontre informelle en septembre 2015 entre 6 profs et le comité parlementaire </a:t>
            </a:r>
            <a:r>
              <a:rPr lang="nl-BE" dirty="0"/>
              <a:t>qui va traiter la réforme proposée ; grands axes expliqués au comité</a:t>
            </a:r>
          </a:p>
          <a:p>
            <a:pPr lvl="1"/>
            <a:r>
              <a:rPr lang="nl-BE" dirty="0"/>
              <a:t>Parlementaires sont positifs, sauf quelques socialistes sur doctrine du siège statutaire</a:t>
            </a:r>
          </a:p>
          <a:p>
            <a:pPr lvl="2"/>
            <a:r>
              <a:rPr lang="nl-BE" dirty="0"/>
              <a:t>Quelques questions, mais peu, sur la suppression du capital</a:t>
            </a:r>
          </a:p>
        </p:txBody>
      </p:sp>
      <p:sp>
        <p:nvSpPr>
          <p:cNvPr id="4" name="Tijdelijke aanduiding voor dianummer 3">
            <a:extLst>
              <a:ext uri="{FF2B5EF4-FFF2-40B4-BE49-F238E27FC236}">
                <a16:creationId xmlns:a16="http://schemas.microsoft.com/office/drawing/2014/main" id="{47992330-BFFE-7346-951B-30255C1761A7}"/>
              </a:ext>
            </a:extLst>
          </p:cNvPr>
          <p:cNvSpPr>
            <a:spLocks noGrp="1"/>
          </p:cNvSpPr>
          <p:nvPr>
            <p:ph type="sldNum" sz="quarter" idx="12"/>
          </p:nvPr>
        </p:nvSpPr>
        <p:spPr/>
        <p:txBody>
          <a:bodyPr/>
          <a:lstStyle/>
          <a:p>
            <a:fld id="{7AE184E0-0BD4-4705-A12B-9B71DDE63301}" type="slidenum">
              <a:rPr lang="nl-BE" noProof="0" smtClean="0"/>
              <a:t>7</a:t>
            </a:fld>
            <a:endParaRPr lang="nl-BE" noProof="0" dirty="0"/>
          </a:p>
        </p:txBody>
      </p:sp>
    </p:spTree>
    <p:extLst>
      <p:ext uri="{BB962C8B-B14F-4D97-AF65-F5344CB8AC3E}">
        <p14:creationId xmlns:p14="http://schemas.microsoft.com/office/powerpoint/2010/main" val="397236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6C25F-B0FD-6746-8A50-E0C1CDA6FA60}"/>
              </a:ext>
            </a:extLst>
          </p:cNvPr>
          <p:cNvSpPr>
            <a:spLocks noGrp="1"/>
          </p:cNvSpPr>
          <p:nvPr>
            <p:ph type="title"/>
          </p:nvPr>
        </p:nvSpPr>
        <p:spPr/>
        <p:txBody>
          <a:bodyPr/>
          <a:lstStyle/>
          <a:p>
            <a:r>
              <a:rPr lang="nl-BE" dirty="0"/>
              <a:t>travaux législatifs</a:t>
            </a:r>
          </a:p>
        </p:txBody>
      </p:sp>
      <p:sp>
        <p:nvSpPr>
          <p:cNvPr id="3" name="Tijdelijke aanduiding voor inhoud 2">
            <a:extLst>
              <a:ext uri="{FF2B5EF4-FFF2-40B4-BE49-F238E27FC236}">
                <a16:creationId xmlns:a16="http://schemas.microsoft.com/office/drawing/2014/main" id="{F5BA3FBD-48B5-7D4A-9B5E-07697D3040F0}"/>
              </a:ext>
            </a:extLst>
          </p:cNvPr>
          <p:cNvSpPr>
            <a:spLocks noGrp="1"/>
          </p:cNvSpPr>
          <p:nvPr>
            <p:ph idx="1"/>
          </p:nvPr>
        </p:nvSpPr>
        <p:spPr/>
        <p:txBody>
          <a:bodyPr>
            <a:normAutofit fontScale="62500" lnSpcReduction="20000"/>
          </a:bodyPr>
          <a:lstStyle/>
          <a:p>
            <a:r>
              <a:rPr lang="fr-FR" dirty="0"/>
              <a:t>Désignation de 4 experts au sein du CDS</a:t>
            </a:r>
          </a:p>
          <a:p>
            <a:pPr lvl="1"/>
            <a:r>
              <a:rPr lang="fr-FR" dirty="0"/>
              <a:t>Prof. Dr. </a:t>
            </a:r>
            <a:r>
              <a:rPr lang="fr-FR" dirty="0" err="1"/>
              <a:t>Marieke</a:t>
            </a:r>
            <a:r>
              <a:rPr lang="fr-FR" dirty="0"/>
              <a:t> </a:t>
            </a:r>
            <a:r>
              <a:rPr lang="fr-FR" dirty="0" err="1"/>
              <a:t>Wyckaert</a:t>
            </a:r>
            <a:r>
              <a:rPr lang="fr-FR" dirty="0"/>
              <a:t> (KU Leuven, avocat)</a:t>
            </a:r>
          </a:p>
          <a:p>
            <a:pPr lvl="1"/>
            <a:r>
              <a:rPr lang="fr-FR" dirty="0"/>
              <a:t>Prof. </a:t>
            </a:r>
            <a:r>
              <a:rPr lang="fr-FR" dirty="0" err="1"/>
              <a:t>em</a:t>
            </a:r>
            <a:r>
              <a:rPr lang="fr-FR" dirty="0"/>
              <a:t>. Dr. Jean-Marie </a:t>
            </a:r>
            <a:r>
              <a:rPr lang="fr-FR" dirty="0" err="1"/>
              <a:t>Nelissen</a:t>
            </a:r>
            <a:r>
              <a:rPr lang="fr-FR" dirty="0"/>
              <a:t> Grade (KU Leuven, ancien avocat à la Cour de cassation)</a:t>
            </a:r>
          </a:p>
          <a:p>
            <a:pPr lvl="1"/>
            <a:r>
              <a:rPr lang="fr-FR" dirty="0"/>
              <a:t>Prof. </a:t>
            </a:r>
            <a:r>
              <a:rPr lang="fr-FR" dirty="0" err="1"/>
              <a:t>em</a:t>
            </a:r>
            <a:r>
              <a:rPr lang="fr-FR" dirty="0"/>
              <a:t>. Dr. Paul Alain </a:t>
            </a:r>
            <a:r>
              <a:rPr lang="fr-FR" dirty="0" err="1"/>
              <a:t>Foriers</a:t>
            </a:r>
            <a:r>
              <a:rPr lang="fr-FR" dirty="0"/>
              <a:t> (ULB, avocat à la Cour de cassation)</a:t>
            </a:r>
          </a:p>
          <a:p>
            <a:pPr lvl="1"/>
            <a:r>
              <a:rPr lang="fr-FR" dirty="0"/>
              <a:t>Prof. Dr. Hans De Wulf (UGent)</a:t>
            </a:r>
          </a:p>
          <a:p>
            <a:pPr lvl="1"/>
            <a:endParaRPr lang="fr-FR" dirty="0"/>
          </a:p>
          <a:p>
            <a:r>
              <a:rPr lang="fr-FR" dirty="0"/>
              <a:t>Sessions de travail des quatre experts soutenus par le cabinet du ministre et la SPF Justice et par des experts désignés ad hoc pour certaines thèmes – rédaction des textes et de l’Exposé des motifs</a:t>
            </a:r>
          </a:p>
          <a:p>
            <a:endParaRPr lang="fr-FR" dirty="0"/>
          </a:p>
          <a:p>
            <a:r>
              <a:rPr lang="fr-FR" dirty="0"/>
              <a:t>Loi écrite et adoptée en 4 ans = une seule période gouvernementale (sinon réforme majeure difficile à réaliser dans le contexte belge)</a:t>
            </a:r>
          </a:p>
        </p:txBody>
      </p:sp>
      <p:sp>
        <p:nvSpPr>
          <p:cNvPr id="4" name="Tijdelijke aanduiding voor dianummer 3">
            <a:extLst>
              <a:ext uri="{FF2B5EF4-FFF2-40B4-BE49-F238E27FC236}">
                <a16:creationId xmlns:a16="http://schemas.microsoft.com/office/drawing/2014/main" id="{0386C09C-B517-514E-9BCB-DD4F7495819B}"/>
              </a:ext>
            </a:extLst>
          </p:cNvPr>
          <p:cNvSpPr>
            <a:spLocks noGrp="1"/>
          </p:cNvSpPr>
          <p:nvPr>
            <p:ph type="sldNum" sz="quarter" idx="12"/>
          </p:nvPr>
        </p:nvSpPr>
        <p:spPr/>
        <p:txBody>
          <a:bodyPr/>
          <a:lstStyle/>
          <a:p>
            <a:fld id="{7AE184E0-0BD4-4705-A12B-9B71DDE63301}" type="slidenum">
              <a:rPr lang="nl-BE" noProof="0" smtClean="0"/>
              <a:t>8</a:t>
            </a:fld>
            <a:endParaRPr lang="nl-BE" noProof="0" dirty="0"/>
          </a:p>
        </p:txBody>
      </p:sp>
    </p:spTree>
    <p:extLst>
      <p:ext uri="{BB962C8B-B14F-4D97-AF65-F5344CB8AC3E}">
        <p14:creationId xmlns:p14="http://schemas.microsoft.com/office/powerpoint/2010/main" val="12312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27316-ADC7-5E4C-9B19-C232B29685B1}"/>
              </a:ext>
            </a:extLst>
          </p:cNvPr>
          <p:cNvSpPr>
            <a:spLocks noGrp="1"/>
          </p:cNvSpPr>
          <p:nvPr>
            <p:ph type="title"/>
          </p:nvPr>
        </p:nvSpPr>
        <p:spPr/>
        <p:txBody>
          <a:bodyPr/>
          <a:lstStyle/>
          <a:p>
            <a:r>
              <a:rPr lang="nl-BE" dirty="0"/>
              <a:t>philosophie</a:t>
            </a:r>
          </a:p>
        </p:txBody>
      </p:sp>
      <p:sp>
        <p:nvSpPr>
          <p:cNvPr id="3" name="Tijdelijke aanduiding voor inhoud 2">
            <a:extLst>
              <a:ext uri="{FF2B5EF4-FFF2-40B4-BE49-F238E27FC236}">
                <a16:creationId xmlns:a16="http://schemas.microsoft.com/office/drawing/2014/main" id="{A176C622-DE5D-DC45-BBB8-ED5BDF365687}"/>
              </a:ext>
            </a:extLst>
          </p:cNvPr>
          <p:cNvSpPr>
            <a:spLocks noGrp="1"/>
          </p:cNvSpPr>
          <p:nvPr>
            <p:ph idx="1"/>
          </p:nvPr>
        </p:nvSpPr>
        <p:spPr/>
        <p:txBody>
          <a:bodyPr>
            <a:normAutofit fontScale="55000" lnSpcReduction="20000"/>
          </a:bodyPr>
          <a:lstStyle/>
          <a:p>
            <a:r>
              <a:rPr lang="nl-BE" sz="5800" b="1" dirty="0"/>
              <a:t>Moins de formes de sociétés (6, pas 12)</a:t>
            </a:r>
            <a:r>
              <a:rPr lang="nl-BE" sz="5800" dirty="0"/>
              <a:t>, et la “BV” (sprl) doit devenir la société “passe-partout”</a:t>
            </a:r>
          </a:p>
          <a:p>
            <a:pPr lvl="1"/>
            <a:r>
              <a:rPr lang="nl-BE" dirty="0"/>
              <a:t>En Belgique on comprend mal la tendance française à créer une forme à part pour chaque activité différente</a:t>
            </a:r>
          </a:p>
          <a:p>
            <a:pPr lvl="1"/>
            <a:r>
              <a:rPr lang="nl-BE" dirty="0"/>
              <a:t>forme cooperative interdite aux professions liberales (avocats, comptables, …)</a:t>
            </a:r>
          </a:p>
          <a:p>
            <a:pPr lvl="1"/>
            <a:endParaRPr lang="nl-BE" dirty="0"/>
          </a:p>
          <a:p>
            <a:r>
              <a:rPr lang="nl-BE" sz="5800" dirty="0"/>
              <a:t>Droit des sociétés ouvert au monde:</a:t>
            </a:r>
          </a:p>
          <a:p>
            <a:pPr lvl="1"/>
            <a:r>
              <a:rPr lang="nl-BE" sz="5800" b="1" dirty="0"/>
              <a:t>Adoption de la doctrine “siège statutaire</a:t>
            </a:r>
            <a:r>
              <a:rPr lang="nl-BE" sz="5800" dirty="0"/>
              <a:t>”, suppression siège réel</a:t>
            </a:r>
          </a:p>
          <a:p>
            <a:pPr lvl="1"/>
            <a:r>
              <a:rPr lang="nl-BE" sz="5100" dirty="0"/>
              <a:t>Offrir une plus grande sécurité juridique</a:t>
            </a:r>
          </a:p>
          <a:p>
            <a:pPr lvl="1"/>
            <a:r>
              <a:rPr lang="nl-BE" sz="5100" dirty="0"/>
              <a:t>Faciliter le choix pour le droit belge par des entrepreneurs étrangers</a:t>
            </a:r>
          </a:p>
          <a:p>
            <a:pPr lvl="1"/>
            <a:r>
              <a:rPr lang="nl-BE" sz="5100" dirty="0"/>
              <a:t>Aussi parce qu’on est jaloux du succès international de la “BV” aux Pays-Bas</a:t>
            </a:r>
          </a:p>
          <a:p>
            <a:pPr lvl="1"/>
            <a:r>
              <a:rPr lang="nl-BE" sz="5100" dirty="0"/>
              <a:t>Correction: si le siège réel est en Belgique, et la société n’a guère d’activités dans le pays de son siège statutaire, les tribunaux belges sont compétents pour les actions en responsabilité contre les administrateurs</a:t>
            </a:r>
          </a:p>
        </p:txBody>
      </p:sp>
      <p:sp>
        <p:nvSpPr>
          <p:cNvPr id="4" name="Tijdelijke aanduiding voor dianummer 3">
            <a:extLst>
              <a:ext uri="{FF2B5EF4-FFF2-40B4-BE49-F238E27FC236}">
                <a16:creationId xmlns:a16="http://schemas.microsoft.com/office/drawing/2014/main" id="{851DA3DB-36A0-3D4E-8BBC-1804AAE23955}"/>
              </a:ext>
            </a:extLst>
          </p:cNvPr>
          <p:cNvSpPr>
            <a:spLocks noGrp="1"/>
          </p:cNvSpPr>
          <p:nvPr>
            <p:ph type="sldNum" sz="quarter" idx="12"/>
          </p:nvPr>
        </p:nvSpPr>
        <p:spPr/>
        <p:txBody>
          <a:bodyPr/>
          <a:lstStyle/>
          <a:p>
            <a:fld id="{7AE184E0-0BD4-4705-A12B-9B71DDE63301}" type="slidenum">
              <a:rPr lang="nl-BE" noProof="0" smtClean="0"/>
              <a:t>9</a:t>
            </a:fld>
            <a:endParaRPr lang="nl-BE" noProof="0" dirty="0"/>
          </a:p>
        </p:txBody>
      </p:sp>
    </p:spTree>
    <p:extLst>
      <p:ext uri="{BB962C8B-B14F-4D97-AF65-F5344CB8AC3E}">
        <p14:creationId xmlns:p14="http://schemas.microsoft.com/office/powerpoint/2010/main" val="1804618328"/>
      </p:ext>
    </p:extLst>
  </p:cSld>
  <p:clrMapOvr>
    <a:masterClrMapping/>
  </p:clrMapOvr>
</p:sld>
</file>

<file path=ppt/theme/theme1.xml><?xml version="1.0" encoding="utf-8"?>
<a:theme xmlns:a="http://schemas.openxmlformats.org/drawingml/2006/main" name="Kantoorthema">
  <a:themeElements>
    <a:clrScheme name="UGent RE">
      <a:dk1>
        <a:sysClr val="windowText" lastClr="000000"/>
      </a:dk1>
      <a:lt1>
        <a:sysClr val="window" lastClr="FFFFFF"/>
      </a:lt1>
      <a:dk2>
        <a:srgbClr val="1E64C8"/>
      </a:dk2>
      <a:lt2>
        <a:srgbClr val="E9F0FA"/>
      </a:lt2>
      <a:accent1>
        <a:srgbClr val="DC4E28"/>
      </a:accent1>
      <a:accent2>
        <a:srgbClr val="E0603E"/>
      </a:accent2>
      <a:accent3>
        <a:srgbClr val="E37153"/>
      </a:accent3>
      <a:accent4>
        <a:srgbClr val="E78369"/>
      </a:accent4>
      <a:accent5>
        <a:srgbClr val="EA957E"/>
      </a:accent5>
      <a:accent6>
        <a:srgbClr val="EEA794"/>
      </a:accent6>
      <a:hlink>
        <a:srgbClr val="1E64C8"/>
      </a:hlink>
      <a:folHlink>
        <a:srgbClr val="1E64C8"/>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headEnd type="none" w="lg" len="lg"/>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342900" indent="-342900" algn="l">
          <a:lnSpc>
            <a:spcPct val="120000"/>
          </a:lnSpc>
          <a:buFont typeface="Arial" panose="020B0604020202020204" pitchFamily="34" charset="0"/>
          <a:buChar char="–"/>
          <a:defRPr sz="2500" smtClean="0"/>
        </a:defPPr>
      </a:lstStyle>
    </a:txDef>
  </a:objectDefaults>
  <a:extraClrSchemeLst/>
  <a:extLst>
    <a:ext uri="{05A4C25C-085E-4340-85A3-A5531E510DB2}">
      <thm15:themeFamily xmlns:thm15="http://schemas.microsoft.com/office/thememl/2012/main" name="PowerPoint_UGent_NL_RE.potx" id="{DD0C8BA7-C65B-439C-97D8-AB5EC0BC6748}" vid="{742CF105-13B8-4237-A3AE-0D158D2C3D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C03EBC4ABF0544A1CC210D2A6C726A" ma:contentTypeVersion="14" ma:contentTypeDescription="Een nieuw document maken." ma:contentTypeScope="" ma:versionID="e907e347608cc1163a54850c033e3533">
  <xsd:schema xmlns:xsd="http://www.w3.org/2001/XMLSchema" xmlns:xs="http://www.w3.org/2001/XMLSchema" xmlns:p="http://schemas.microsoft.com/office/2006/metadata/properties" xmlns:ns3="b8a48ea8-93c7-4fd8-a09f-0f60ccbb7ada" xmlns:ns4="60cf4003-0edb-4855-9949-ea8aa454e144" targetNamespace="http://schemas.microsoft.com/office/2006/metadata/properties" ma:root="true" ma:fieldsID="dbfea8658be7669aeb57774958bfb58d" ns3:_="" ns4:_="">
    <xsd:import namespace="b8a48ea8-93c7-4fd8-a09f-0f60ccbb7ada"/>
    <xsd:import namespace="60cf4003-0edb-4855-9949-ea8aa454e14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48ea8-93c7-4fd8-a09f-0f60ccbb7ada"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cf4003-0edb-4855-9949-ea8aa454e14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60cf4003-0edb-4855-9949-ea8aa454e14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D85E72-C578-4461-B82C-ED5DE12099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48ea8-93c7-4fd8-a09f-0f60ccbb7ada"/>
    <ds:schemaRef ds:uri="60cf4003-0edb-4855-9949-ea8aa454e1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AA4A09-0C79-43E5-BC8D-A456854F1E2D}">
  <ds:schemaRefs>
    <ds:schemaRef ds:uri="http://schemas.openxmlformats.org/package/2006/metadata/core-properties"/>
    <ds:schemaRef ds:uri="http://purl.org/dc/terms/"/>
    <ds:schemaRef ds:uri="http://purl.org/dc/dcmitype/"/>
    <ds:schemaRef ds:uri="b8a48ea8-93c7-4fd8-a09f-0f60ccbb7ada"/>
    <ds:schemaRef ds:uri="http://purl.org/dc/elements/1.1/"/>
    <ds:schemaRef ds:uri="http://schemas.microsoft.com/office/infopath/2007/PartnerControls"/>
    <ds:schemaRef ds:uri="http://schemas.microsoft.com/office/2006/documentManagement/types"/>
    <ds:schemaRef ds:uri="60cf4003-0edb-4855-9949-ea8aa454e14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FF43825-C637-46B8-B269-2150275A62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PowerPoint_UGent_NL_RE</Template>
  <TotalTime>6065</TotalTime>
  <Words>1405</Words>
  <Application>Microsoft Macintosh PowerPoint</Application>
  <PresentationFormat>Personnalisé</PresentationFormat>
  <Paragraphs>127</Paragraphs>
  <Slides>19</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Calibri</vt:lpstr>
      <vt:lpstr>Kantoorthema</vt:lpstr>
      <vt:lpstr>Présentation PowerPoint</vt:lpstr>
      <vt:lpstr>La réforme (2019) du droit belge des sociétés: stratégies et philosophies  prof. Hans De Wulf </vt:lpstr>
      <vt:lpstr>Préparation: le CDS</vt:lpstr>
      <vt:lpstr>Tour des “parties prenantes”</vt:lpstr>
      <vt:lpstr>Tour des parties prenantes</vt:lpstr>
      <vt:lpstr>Sentiments du secteur non-marchand</vt:lpstr>
      <vt:lpstr>préparation</vt:lpstr>
      <vt:lpstr>travaux législatifs</vt:lpstr>
      <vt:lpstr>philosophie</vt:lpstr>
      <vt:lpstr>flexibilité</vt:lpstr>
      <vt:lpstr>flexibilité: capital social</vt:lpstr>
      <vt:lpstr>améliorer la sécurité juridique</vt:lpstr>
      <vt:lpstr>actions à droit de vote double</vt:lpstr>
      <vt:lpstr>Thèmes non abordés/pas centraux</vt:lpstr>
      <vt:lpstr>éléments regrettables</vt:lpstr>
      <vt:lpstr>recommandations tactiques</vt:lpstr>
      <vt:lpstr>Présentation PowerPoint</vt:lpstr>
      <vt:lpstr>Présentation PowerPoint</vt:lpstr>
      <vt:lpstr>Hans De Wulf Professeur de droit des sociétés Financial Law Institute UGent  E hans.dewulf@ugent.be T +32 9 264 68 29 M Universiteitstraat 4 9000 Gent  www.ugent.be  </vt:lpstr>
    </vt:vector>
  </TitlesOfParts>
  <Manager/>
  <Company>Universiteit 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Floris Mertens</dc:creator>
  <cp:keywords/>
  <dc:description/>
  <cp:lastModifiedBy>Caroline Coupet</cp:lastModifiedBy>
  <cp:revision>129</cp:revision>
  <dcterms:created xsi:type="dcterms:W3CDTF">2023-02-04T19:40:53Z</dcterms:created>
  <dcterms:modified xsi:type="dcterms:W3CDTF">2024-01-15T09:37:56Z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1.1</vt:lpwstr>
  </property>
  <property fmtid="{D5CDD505-2E9C-101B-9397-08002B2CF9AE}" pid="4" name="Date">
    <vt:filetime>2019-05-23T22:00:00Z</vt:filetime>
  </property>
  <property fmtid="{D5CDD505-2E9C-101B-9397-08002B2CF9AE}" pid="5" name="Build">
    <vt:lpwstr>20</vt:lpwstr>
  </property>
  <property fmtid="{D5CDD505-2E9C-101B-9397-08002B2CF9AE}" pid="6" name="ContentTypeId">
    <vt:lpwstr>0x010100A3C03EBC4ABF0544A1CC210D2A6C726A</vt:lpwstr>
  </property>
</Properties>
</file>